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308" r:id="rId3"/>
    <p:sldId id="334" r:id="rId4"/>
    <p:sldId id="324" r:id="rId5"/>
    <p:sldId id="320" r:id="rId6"/>
    <p:sldId id="322" r:id="rId7"/>
    <p:sldId id="279" r:id="rId8"/>
    <p:sldId id="309" r:id="rId9"/>
    <p:sldId id="312" r:id="rId10"/>
    <p:sldId id="314" r:id="rId11"/>
    <p:sldId id="331" r:id="rId12"/>
    <p:sldId id="333" r:id="rId13"/>
    <p:sldId id="329" r:id="rId14"/>
    <p:sldId id="303" r:id="rId15"/>
    <p:sldId id="321" r:id="rId16"/>
    <p:sldId id="335" r:id="rId17"/>
    <p:sldId id="336" r:id="rId18"/>
    <p:sldId id="337" r:id="rId19"/>
    <p:sldId id="326" r:id="rId20"/>
    <p:sldId id="306" r:id="rId21"/>
    <p:sldId id="338" r:id="rId2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m5MXO/1sGWj6ihyourECNA==" hashData="0bNQCfDfS8mz/LijDODdU5znAjQDN6T5JQ1RHIFu6DdbbJ4hO9tRYhGiThfPO5v2a8uN2UFZNMePR2hGCBPXjA=="/>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9071D00-6468-3589-82AF-2F9AA848CF29}" name="Utilisateur invité" initials="Ui" userId="Utilisateur invité" providerId="Windows Live"/>
  <p188:author id="{0D9F961D-ABC5-4F19-327E-58A5D1CF4E85}" name="Diane HERISSE" initials="DH" userId="S::dherisse@vaincrelamuco.org::01b75858-9e25-4348-9faa-4d8d33c76214" providerId="AD"/>
  <p188:author id="{567DF92C-E4DF-0A69-7AD9-51C2C64CF8AE}" name="THOUVENIN Guillaume" initials="TG" userId="S::guillaume.thouvenin@aphp.fr::148b3baf-316d-4e67-a11d-055db9284fc2" providerId="AD"/>
  <p188:author id="{33AFC54F-2B35-A74D-DDBD-74C37600F52A}" name="Agathe LARRIEU" initials="AL" userId="3bfa3c55fec8177b" providerId="Windows Live"/>
  <p188:author id="{63BFEF54-7FE1-D3A5-0573-A26D8835B901}" name="Paola De Carli" initials="PD" userId="S::pdecarli@vaincrelamuco.org::5d3b473a-acb7-45aa-896e-8f8e2f82fab7" providerId="AD"/>
  <p188:author id="{713E3187-2E9A-F3EC-2DAA-F3989703D5A3}" name="Sabine Duchatelet" initials="SD" userId="S::sduchatelet@vaincrelamuco.org::b878408f-0f10-4898-a570-4a060a02d635" providerId="AD"/>
  <p188:author id="{26E43D96-A8AF-9FA7-EABD-B9E587FE41B6}" name="LARRIEU Agathe" initials="LA" userId="S-1-5-21-705570488-188102822-1586563796-233024" providerId="AD"/>
  <p188:author id="{649886B2-7A48-0102-8222-FAFDF7DA01D9}" name="Mallaury LEON" initials="ML" userId="S::mleon@vaincrelamuco.org::b7d301d4-ca66-404c-9541-6c2a85974672" providerId="AD"/>
  <p188:author id="{958B68B7-4BCF-0575-6C0F-5B3D9994F9B4}" name="aronayettevaincrelamuco@outlook.fr" initials="ar" userId="7a2c7dd70b7189f0" providerId="Windows Live"/>
  <p188:author id="{EC5063CB-C5B7-45A2-337E-46527E10CD9F}" name="Sabine ORSERO" initials="SO" userId="13456072076585e3" providerId="Windows Live"/>
  <p188:author id="{5E5CB4DA-B6F6-863A-2C8B-16DFBD675A81}" name="ANNA RONAYETTE" initials="AR" userId="S::aronayette@vaincrelamuco.org::ef4d259f-25f7-4cc3-befc-206741b93c0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9A2F"/>
    <a:srgbClr val="E6722F"/>
    <a:srgbClr val="E7F1F3"/>
    <a:srgbClr val="E5F0E6"/>
    <a:srgbClr val="F7EDEB"/>
    <a:srgbClr val="E8F2F3"/>
    <a:srgbClr val="DFFAFF"/>
    <a:srgbClr val="F1FDF3"/>
    <a:srgbClr val="DEFDE2"/>
    <a:srgbClr val="DEF7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713"/>
    <p:restoredTop sz="85866" autoAdjust="0"/>
  </p:normalViewPr>
  <p:slideViewPr>
    <p:cSldViewPr snapToGrid="0">
      <p:cViewPr varScale="1">
        <p:scale>
          <a:sx n="187" d="100"/>
          <a:sy n="187" d="100"/>
        </p:scale>
        <p:origin x="4264" y="184"/>
      </p:cViewPr>
      <p:guideLst>
        <p:guide orient="horz" pos="2160"/>
        <p:guide pos="3840"/>
      </p:guideLst>
    </p:cSldViewPr>
  </p:slideViewPr>
  <p:outlineViewPr>
    <p:cViewPr>
      <p:scale>
        <a:sx n="33" d="100"/>
        <a:sy n="33" d="100"/>
      </p:scale>
      <p:origin x="0" y="0"/>
    </p:cViewPr>
  </p:outlineViewPr>
  <p:notesTextViewPr>
    <p:cViewPr>
      <p:scale>
        <a:sx n="200" d="100"/>
        <a:sy n="200" d="100"/>
      </p:scale>
      <p:origin x="0" y="0"/>
    </p:cViewPr>
  </p:notesTextViewPr>
  <p:sorterViewPr>
    <p:cViewPr>
      <p:scale>
        <a:sx n="100" d="100"/>
        <a:sy n="100" d="100"/>
      </p:scale>
      <p:origin x="0" y="-227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8/10/relationships/authors" Targe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5C0318-6FC3-4EC5-A0D2-FA1EE271F24B}" type="datetimeFigureOut">
              <a:rPr lang="fr-FR" smtClean="0"/>
              <a:t>05/10/2026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D36B35-AC49-404C-86DF-C14EEC9B6BD6}" type="slidenum">
              <a:rPr lang="fr-FR" smtClean="0"/>
              <a:t>‹N°›</a:t>
            </a:fld>
            <a:endParaRPr lang="fr-FR"/>
          </a:p>
        </p:txBody>
      </p:sp>
    </p:spTree>
    <p:extLst>
      <p:ext uri="{BB962C8B-B14F-4D97-AF65-F5344CB8AC3E}">
        <p14:creationId xmlns:p14="http://schemas.microsoft.com/office/powerpoint/2010/main" val="2029753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2D36B35-AC49-404C-86DF-C14EEC9B6BD6}" type="slidenum">
              <a:rPr lang="fr-FR" smtClean="0"/>
              <a:t>1</a:t>
            </a:fld>
            <a:endParaRPr lang="fr-FR"/>
          </a:p>
        </p:txBody>
      </p:sp>
    </p:spTree>
    <p:extLst>
      <p:ext uri="{BB962C8B-B14F-4D97-AF65-F5344CB8AC3E}">
        <p14:creationId xmlns:p14="http://schemas.microsoft.com/office/powerpoint/2010/main" val="9285780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2D36B35-AC49-404C-86DF-C14EEC9B6BD6}" type="slidenum">
              <a:rPr lang="fr-FR" smtClean="0"/>
              <a:t>2</a:t>
            </a:fld>
            <a:endParaRPr lang="fr-FR" dirty="0"/>
          </a:p>
        </p:txBody>
      </p:sp>
    </p:spTree>
    <p:extLst>
      <p:ext uri="{BB962C8B-B14F-4D97-AF65-F5344CB8AC3E}">
        <p14:creationId xmlns:p14="http://schemas.microsoft.com/office/powerpoint/2010/main" val="38321012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2D36B35-AC49-404C-86DF-C14EEC9B6BD6}" type="slidenum">
              <a:rPr lang="fr-FR" smtClean="0"/>
              <a:t>3</a:t>
            </a:fld>
            <a:endParaRPr lang="fr-FR" dirty="0"/>
          </a:p>
        </p:txBody>
      </p:sp>
    </p:spTree>
    <p:extLst>
      <p:ext uri="{BB962C8B-B14F-4D97-AF65-F5344CB8AC3E}">
        <p14:creationId xmlns:p14="http://schemas.microsoft.com/office/powerpoint/2010/main" val="34721432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commentaires 2"/>
          <p:cNvSpPr>
            <a:spLocks noGrp="1"/>
          </p:cNvSpPr>
          <p:nvPr>
            <p:ph type="body" idx="1"/>
          </p:nvPr>
        </p:nvSpPr>
        <p:spPr/>
        <p:txBody>
          <a:bodyPr/>
          <a:lstStyle/>
          <a:p>
            <a:endParaRPr lang="fr-FR" dirty="0">
              <a:solidFill>
                <a:srgbClr val="FF0000"/>
              </a:solidFill>
            </a:endParaRPr>
          </a:p>
        </p:txBody>
      </p:sp>
      <p:sp>
        <p:nvSpPr>
          <p:cNvPr id="4" name="Espace réservé du numéro de diapositive 3"/>
          <p:cNvSpPr>
            <a:spLocks noGrp="1"/>
          </p:cNvSpPr>
          <p:nvPr>
            <p:ph type="sldNum" sz="quarter" idx="10"/>
          </p:nvPr>
        </p:nvSpPr>
        <p:spPr/>
        <p:txBody>
          <a:bodyPr/>
          <a:lstStyle/>
          <a:p>
            <a:fld id="{72D36B35-AC49-404C-86DF-C14EEC9B6BD6}" type="slidenum">
              <a:rPr lang="fr-FR" smtClean="0"/>
              <a:t>4</a:t>
            </a:fld>
            <a:endParaRPr lang="fr-FR" dirty="0"/>
          </a:p>
        </p:txBody>
      </p:sp>
    </p:spTree>
    <p:extLst>
      <p:ext uri="{BB962C8B-B14F-4D97-AF65-F5344CB8AC3E}">
        <p14:creationId xmlns:p14="http://schemas.microsoft.com/office/powerpoint/2010/main" val="25127633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ACF62-143C-773E-5CD5-F49A2BEBDFD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1A07329-C456-7321-4897-2D4576DA0890}"/>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03657A42-5949-959C-C7A0-C258A7B5C18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a:extLst>
              <a:ext uri="{FF2B5EF4-FFF2-40B4-BE49-F238E27FC236}">
                <a16:creationId xmlns:a16="http://schemas.microsoft.com/office/drawing/2014/main" id="{A57170A0-CE87-10CF-0EEE-D2F9ACC527CF}"/>
              </a:ext>
            </a:extLst>
          </p:cNvPr>
          <p:cNvSpPr>
            <a:spLocks noGrp="1"/>
          </p:cNvSpPr>
          <p:nvPr>
            <p:ph type="sldNum" sz="quarter" idx="5"/>
          </p:nvPr>
        </p:nvSpPr>
        <p:spPr/>
        <p:txBody>
          <a:bodyPr/>
          <a:lstStyle/>
          <a:p>
            <a:fld id="{72D36B35-AC49-404C-86DF-C14EEC9B6BD6}" type="slidenum">
              <a:rPr lang="fr-FR" smtClean="0"/>
              <a:t>5</a:t>
            </a:fld>
            <a:endParaRPr lang="fr-FR" dirty="0"/>
          </a:p>
        </p:txBody>
      </p:sp>
    </p:spTree>
    <p:extLst>
      <p:ext uri="{BB962C8B-B14F-4D97-AF65-F5344CB8AC3E}">
        <p14:creationId xmlns:p14="http://schemas.microsoft.com/office/powerpoint/2010/main" val="31073767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2D36B35-AC49-404C-86DF-C14EEC9B6BD6}" type="slidenum">
              <a:rPr lang="fr-FR" smtClean="0"/>
              <a:t>6</a:t>
            </a:fld>
            <a:endParaRPr lang="fr-FR"/>
          </a:p>
        </p:txBody>
      </p:sp>
    </p:spTree>
    <p:extLst>
      <p:ext uri="{BB962C8B-B14F-4D97-AF65-F5344CB8AC3E}">
        <p14:creationId xmlns:p14="http://schemas.microsoft.com/office/powerpoint/2010/main" val="36579779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FR" i="1" dirty="0">
              <a:solidFill>
                <a:srgbClr val="7030A0"/>
              </a:solidFill>
            </a:endParaRPr>
          </a:p>
        </p:txBody>
      </p:sp>
      <p:sp>
        <p:nvSpPr>
          <p:cNvPr id="4" name="Espace réservé du numéro de diapositive 3"/>
          <p:cNvSpPr>
            <a:spLocks noGrp="1"/>
          </p:cNvSpPr>
          <p:nvPr>
            <p:ph type="sldNum" sz="quarter" idx="5"/>
          </p:nvPr>
        </p:nvSpPr>
        <p:spPr/>
        <p:txBody>
          <a:bodyPr/>
          <a:lstStyle/>
          <a:p>
            <a:fld id="{72D36B35-AC49-404C-86DF-C14EEC9B6BD6}" type="slidenum">
              <a:rPr lang="fr-FR" smtClean="0"/>
              <a:t>7</a:t>
            </a:fld>
            <a:endParaRPr lang="fr-FR" dirty="0"/>
          </a:p>
        </p:txBody>
      </p:sp>
    </p:spTree>
    <p:extLst>
      <p:ext uri="{BB962C8B-B14F-4D97-AF65-F5344CB8AC3E}">
        <p14:creationId xmlns:p14="http://schemas.microsoft.com/office/powerpoint/2010/main" val="23089476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endParaRPr lang="fr-FR" dirty="0"/>
          </a:p>
        </p:txBody>
      </p:sp>
      <p:sp>
        <p:nvSpPr>
          <p:cNvPr id="4" name="Espace réservé du numéro de diapositive 3"/>
          <p:cNvSpPr>
            <a:spLocks noGrp="1"/>
          </p:cNvSpPr>
          <p:nvPr>
            <p:ph type="sldNum" sz="quarter" idx="5"/>
          </p:nvPr>
        </p:nvSpPr>
        <p:spPr/>
        <p:txBody>
          <a:bodyPr/>
          <a:lstStyle/>
          <a:p>
            <a:fld id="{72D36B35-AC49-404C-86DF-C14EEC9B6BD6}" type="slidenum">
              <a:rPr lang="fr-FR" smtClean="0"/>
              <a:t>8</a:t>
            </a:fld>
            <a:endParaRPr lang="fr-FR" dirty="0"/>
          </a:p>
        </p:txBody>
      </p:sp>
    </p:spTree>
    <p:extLst>
      <p:ext uri="{BB962C8B-B14F-4D97-AF65-F5344CB8AC3E}">
        <p14:creationId xmlns:p14="http://schemas.microsoft.com/office/powerpoint/2010/main" val="35887361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endParaRPr lang="fr-FR" dirty="0"/>
          </a:p>
        </p:txBody>
      </p:sp>
      <p:sp>
        <p:nvSpPr>
          <p:cNvPr id="4" name="Espace réservé du numéro de diapositive 3"/>
          <p:cNvSpPr>
            <a:spLocks noGrp="1"/>
          </p:cNvSpPr>
          <p:nvPr>
            <p:ph type="sldNum" sz="quarter" idx="5"/>
          </p:nvPr>
        </p:nvSpPr>
        <p:spPr/>
        <p:txBody>
          <a:bodyPr/>
          <a:lstStyle/>
          <a:p>
            <a:fld id="{72D36B35-AC49-404C-86DF-C14EEC9B6BD6}" type="slidenum">
              <a:rPr lang="fr-FR" smtClean="0"/>
              <a:t>9</a:t>
            </a:fld>
            <a:endParaRPr lang="fr-FR" dirty="0"/>
          </a:p>
        </p:txBody>
      </p:sp>
    </p:spTree>
    <p:extLst>
      <p:ext uri="{BB962C8B-B14F-4D97-AF65-F5344CB8AC3E}">
        <p14:creationId xmlns:p14="http://schemas.microsoft.com/office/powerpoint/2010/main" val="8032831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endParaRPr lang="fr-FR" dirty="0"/>
          </a:p>
        </p:txBody>
      </p:sp>
      <p:sp>
        <p:nvSpPr>
          <p:cNvPr id="4" name="Espace réservé du numéro de diapositive 3"/>
          <p:cNvSpPr>
            <a:spLocks noGrp="1"/>
          </p:cNvSpPr>
          <p:nvPr>
            <p:ph type="sldNum" sz="quarter" idx="5"/>
          </p:nvPr>
        </p:nvSpPr>
        <p:spPr/>
        <p:txBody>
          <a:bodyPr/>
          <a:lstStyle/>
          <a:p>
            <a:fld id="{72D36B35-AC49-404C-86DF-C14EEC9B6BD6}" type="slidenum">
              <a:rPr lang="fr-FR" smtClean="0"/>
              <a:t>10</a:t>
            </a:fld>
            <a:endParaRPr lang="fr-FR" dirty="0"/>
          </a:p>
        </p:txBody>
      </p:sp>
    </p:spTree>
    <p:extLst>
      <p:ext uri="{BB962C8B-B14F-4D97-AF65-F5344CB8AC3E}">
        <p14:creationId xmlns:p14="http://schemas.microsoft.com/office/powerpoint/2010/main" val="22574192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pPr marL="0" indent="0">
              <a:buFontTx/>
              <a:buNone/>
            </a:pPr>
            <a:endParaRPr lang="fr-FR" dirty="0"/>
          </a:p>
        </p:txBody>
      </p:sp>
      <p:sp>
        <p:nvSpPr>
          <p:cNvPr id="4" name="Espace réservé du numéro de diapositive 3"/>
          <p:cNvSpPr>
            <a:spLocks noGrp="1"/>
          </p:cNvSpPr>
          <p:nvPr>
            <p:ph type="sldNum" sz="quarter" idx="5"/>
          </p:nvPr>
        </p:nvSpPr>
        <p:spPr/>
        <p:txBody>
          <a:bodyPr/>
          <a:lstStyle/>
          <a:p>
            <a:fld id="{72D36B35-AC49-404C-86DF-C14EEC9B6BD6}" type="slidenum">
              <a:rPr lang="fr-FR" smtClean="0"/>
              <a:t>11</a:t>
            </a:fld>
            <a:endParaRPr lang="fr-FR" dirty="0"/>
          </a:p>
        </p:txBody>
      </p:sp>
    </p:spTree>
    <p:extLst>
      <p:ext uri="{BB962C8B-B14F-4D97-AF65-F5344CB8AC3E}">
        <p14:creationId xmlns:p14="http://schemas.microsoft.com/office/powerpoint/2010/main" val="14022755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p>
        </p:txBody>
      </p:sp>
      <p:sp>
        <p:nvSpPr>
          <p:cNvPr id="4" name="Espace réservé du numéro de diapositive 3"/>
          <p:cNvSpPr>
            <a:spLocks noGrp="1"/>
          </p:cNvSpPr>
          <p:nvPr>
            <p:ph type="sldNum" sz="quarter" idx="10"/>
          </p:nvPr>
        </p:nvSpPr>
        <p:spPr/>
        <p:txBody>
          <a:bodyPr/>
          <a:lstStyle/>
          <a:p>
            <a:fld id="{72D36B35-AC49-404C-86DF-C14EEC9B6BD6}" type="slidenum">
              <a:rPr lang="fr-FR" smtClean="0"/>
              <a:t>12</a:t>
            </a:fld>
            <a:endParaRPr lang="fr-FR" dirty="0"/>
          </a:p>
        </p:txBody>
      </p:sp>
    </p:spTree>
    <p:extLst>
      <p:ext uri="{BB962C8B-B14F-4D97-AF65-F5344CB8AC3E}">
        <p14:creationId xmlns:p14="http://schemas.microsoft.com/office/powerpoint/2010/main" val="27507802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2D36B35-AC49-404C-86DF-C14EEC9B6BD6}" type="slidenum">
              <a:rPr lang="fr-FR" smtClean="0"/>
              <a:t>13</a:t>
            </a:fld>
            <a:endParaRPr lang="fr-FR"/>
          </a:p>
        </p:txBody>
      </p:sp>
    </p:spTree>
    <p:extLst>
      <p:ext uri="{BB962C8B-B14F-4D97-AF65-F5344CB8AC3E}">
        <p14:creationId xmlns:p14="http://schemas.microsoft.com/office/powerpoint/2010/main" val="5478454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0" dirty="0"/>
          </a:p>
        </p:txBody>
      </p:sp>
      <p:sp>
        <p:nvSpPr>
          <p:cNvPr id="4" name="Espace réservé du numéro de diapositive 3"/>
          <p:cNvSpPr>
            <a:spLocks noGrp="1"/>
          </p:cNvSpPr>
          <p:nvPr>
            <p:ph type="sldNum" sz="quarter" idx="10"/>
          </p:nvPr>
        </p:nvSpPr>
        <p:spPr/>
        <p:txBody>
          <a:bodyPr/>
          <a:lstStyle/>
          <a:p>
            <a:fld id="{72D36B35-AC49-404C-86DF-C14EEC9B6BD6}" type="slidenum">
              <a:rPr lang="fr-FR" smtClean="0"/>
              <a:t>14</a:t>
            </a:fld>
            <a:endParaRPr lang="fr-FR" dirty="0"/>
          </a:p>
        </p:txBody>
      </p:sp>
    </p:spTree>
    <p:extLst>
      <p:ext uri="{BB962C8B-B14F-4D97-AF65-F5344CB8AC3E}">
        <p14:creationId xmlns:p14="http://schemas.microsoft.com/office/powerpoint/2010/main" val="16999898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2D36B35-AC49-404C-86DF-C14EEC9B6BD6}" type="slidenum">
              <a:rPr lang="fr-FR" smtClean="0"/>
              <a:t>15</a:t>
            </a:fld>
            <a:endParaRPr lang="fr-FR" dirty="0"/>
          </a:p>
        </p:txBody>
      </p:sp>
    </p:spTree>
    <p:extLst>
      <p:ext uri="{BB962C8B-B14F-4D97-AF65-F5344CB8AC3E}">
        <p14:creationId xmlns:p14="http://schemas.microsoft.com/office/powerpoint/2010/main" val="14476258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75D8A5-462D-AE2D-5BA2-C13BD0C4ECD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9368525-4E0F-C8EE-F419-E656B7621DF7}"/>
              </a:ext>
            </a:extLst>
          </p:cNvPr>
          <p:cNvSpPr>
            <a:spLocks noGrp="1" noRot="1" noChangeAspect="1"/>
          </p:cNvSpPr>
          <p:nvPr>
            <p:ph type="sldImg"/>
          </p:nvPr>
        </p:nvSpPr>
        <p:spPr/>
        <p:txBody>
          <a:bodyPr/>
          <a:lstStyle/>
          <a:p>
            <a:endParaRPr lang="fr-FR"/>
          </a:p>
        </p:txBody>
      </p:sp>
      <p:sp>
        <p:nvSpPr>
          <p:cNvPr id="3" name="Espace réservé des commentaires 2">
            <a:extLst>
              <a:ext uri="{FF2B5EF4-FFF2-40B4-BE49-F238E27FC236}">
                <a16:creationId xmlns:a16="http://schemas.microsoft.com/office/drawing/2014/main" id="{D0ADC50C-0912-352F-3EDB-A9447C14E419}"/>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326DE042-F687-8CF3-1AF8-A60A968F04D7}"/>
              </a:ext>
            </a:extLst>
          </p:cNvPr>
          <p:cNvSpPr>
            <a:spLocks noGrp="1"/>
          </p:cNvSpPr>
          <p:nvPr>
            <p:ph type="sldNum" sz="quarter" idx="10"/>
          </p:nvPr>
        </p:nvSpPr>
        <p:spPr/>
        <p:txBody>
          <a:bodyPr/>
          <a:lstStyle/>
          <a:p>
            <a:fld id="{72D36B35-AC49-404C-86DF-C14EEC9B6BD6}" type="slidenum">
              <a:rPr lang="fr-FR" smtClean="0"/>
              <a:t>16</a:t>
            </a:fld>
            <a:endParaRPr lang="fr-FR" dirty="0"/>
          </a:p>
        </p:txBody>
      </p:sp>
    </p:spTree>
    <p:extLst>
      <p:ext uri="{BB962C8B-B14F-4D97-AF65-F5344CB8AC3E}">
        <p14:creationId xmlns:p14="http://schemas.microsoft.com/office/powerpoint/2010/main" val="27349259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E1B24-DB6B-A95D-031E-619767D4655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746FCA7-B9AD-35D1-C51B-91D9E3C8BBB8}"/>
              </a:ext>
            </a:extLst>
          </p:cNvPr>
          <p:cNvSpPr>
            <a:spLocks noGrp="1" noRot="1" noChangeAspect="1"/>
          </p:cNvSpPr>
          <p:nvPr>
            <p:ph type="sldImg"/>
          </p:nvPr>
        </p:nvSpPr>
        <p:spPr/>
        <p:txBody>
          <a:bodyPr/>
          <a:lstStyle/>
          <a:p>
            <a:endParaRPr lang="fr-FR"/>
          </a:p>
        </p:txBody>
      </p:sp>
      <p:sp>
        <p:nvSpPr>
          <p:cNvPr id="3" name="Espace réservé des commentaires 2">
            <a:extLst>
              <a:ext uri="{FF2B5EF4-FFF2-40B4-BE49-F238E27FC236}">
                <a16:creationId xmlns:a16="http://schemas.microsoft.com/office/drawing/2014/main" id="{96D19FD7-4CAF-2EBE-CA43-9C678C64FEA2}"/>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6644B38-807A-32F1-D9F9-A97824B1AC5E}"/>
              </a:ext>
            </a:extLst>
          </p:cNvPr>
          <p:cNvSpPr>
            <a:spLocks noGrp="1"/>
          </p:cNvSpPr>
          <p:nvPr>
            <p:ph type="sldNum" sz="quarter" idx="10"/>
          </p:nvPr>
        </p:nvSpPr>
        <p:spPr/>
        <p:txBody>
          <a:bodyPr/>
          <a:lstStyle/>
          <a:p>
            <a:fld id="{72D36B35-AC49-404C-86DF-C14EEC9B6BD6}" type="slidenum">
              <a:rPr lang="fr-FR" smtClean="0"/>
              <a:t>17</a:t>
            </a:fld>
            <a:endParaRPr lang="fr-FR" dirty="0"/>
          </a:p>
        </p:txBody>
      </p:sp>
    </p:spTree>
    <p:extLst>
      <p:ext uri="{BB962C8B-B14F-4D97-AF65-F5344CB8AC3E}">
        <p14:creationId xmlns:p14="http://schemas.microsoft.com/office/powerpoint/2010/main" val="3108569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88519F-17D8-94F5-4B0E-262B68C5D30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3FD5AE1-78E7-F4D9-2015-CAA6485F0C72}"/>
              </a:ext>
            </a:extLst>
          </p:cNvPr>
          <p:cNvSpPr>
            <a:spLocks noGrp="1" noRot="1" noChangeAspect="1"/>
          </p:cNvSpPr>
          <p:nvPr>
            <p:ph type="sldImg"/>
          </p:nvPr>
        </p:nvSpPr>
        <p:spPr/>
        <p:txBody>
          <a:bodyPr/>
          <a:lstStyle/>
          <a:p>
            <a:endParaRPr lang="fr-FR"/>
          </a:p>
        </p:txBody>
      </p:sp>
      <p:sp>
        <p:nvSpPr>
          <p:cNvPr id="3" name="Espace réservé des commentaires 2">
            <a:extLst>
              <a:ext uri="{FF2B5EF4-FFF2-40B4-BE49-F238E27FC236}">
                <a16:creationId xmlns:a16="http://schemas.microsoft.com/office/drawing/2014/main" id="{03EB008A-5A21-2F6B-2AB1-26F3C6E2A99C}"/>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19F89F72-2B27-6B1C-006A-0E0F580D2EDD}"/>
              </a:ext>
            </a:extLst>
          </p:cNvPr>
          <p:cNvSpPr>
            <a:spLocks noGrp="1"/>
          </p:cNvSpPr>
          <p:nvPr>
            <p:ph type="sldNum" sz="quarter" idx="10"/>
          </p:nvPr>
        </p:nvSpPr>
        <p:spPr/>
        <p:txBody>
          <a:bodyPr/>
          <a:lstStyle/>
          <a:p>
            <a:fld id="{72D36B35-AC49-404C-86DF-C14EEC9B6BD6}" type="slidenum">
              <a:rPr lang="fr-FR" smtClean="0"/>
              <a:t>18</a:t>
            </a:fld>
            <a:endParaRPr lang="fr-FR" dirty="0"/>
          </a:p>
        </p:txBody>
      </p:sp>
    </p:spTree>
    <p:extLst>
      <p:ext uri="{BB962C8B-B14F-4D97-AF65-F5344CB8AC3E}">
        <p14:creationId xmlns:p14="http://schemas.microsoft.com/office/powerpoint/2010/main" val="1342185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2D36B35-AC49-404C-86DF-C14EEC9B6BD6}" type="slidenum">
              <a:rPr lang="fr-FR" smtClean="0"/>
              <a:t>19</a:t>
            </a:fld>
            <a:endParaRPr lang="fr-FR"/>
          </a:p>
        </p:txBody>
      </p:sp>
    </p:spTree>
    <p:extLst>
      <p:ext uri="{BB962C8B-B14F-4D97-AF65-F5344CB8AC3E}">
        <p14:creationId xmlns:p14="http://schemas.microsoft.com/office/powerpoint/2010/main" val="24822289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2D36B35-AC49-404C-86DF-C14EEC9B6BD6}" type="slidenum">
              <a:rPr lang="fr-FR" smtClean="0"/>
              <a:t>20</a:t>
            </a:fld>
            <a:endParaRPr lang="fr-FR"/>
          </a:p>
        </p:txBody>
      </p:sp>
    </p:spTree>
    <p:extLst>
      <p:ext uri="{BB962C8B-B14F-4D97-AF65-F5344CB8AC3E}">
        <p14:creationId xmlns:p14="http://schemas.microsoft.com/office/powerpoint/2010/main" val="22807547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2D36B35-AC49-404C-86DF-C14EEC9B6BD6}" type="slidenum">
              <a:rPr lang="fr-FR" smtClean="0"/>
              <a:t>21</a:t>
            </a:fld>
            <a:endParaRPr lang="fr-FR"/>
          </a:p>
        </p:txBody>
      </p:sp>
    </p:spTree>
    <p:extLst>
      <p:ext uri="{BB962C8B-B14F-4D97-AF65-F5344CB8AC3E}">
        <p14:creationId xmlns:p14="http://schemas.microsoft.com/office/powerpoint/2010/main" val="1688119871"/>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5BBF00AA-2108-98B9-2764-C86B36E24D78}"/>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2903"/>
                    </a14:imgEffect>
                    <a14:imgEffect>
                      <a14:saturation sat="0"/>
                    </a14:imgEffect>
                    <a14:imgEffect>
                      <a14:brightnessContrast bright="3000" contrast="-35000"/>
                    </a14:imgEffect>
                  </a14:imgLayer>
                </a14:imgProps>
              </a:ext>
              <a:ext uri="{28A0092B-C50C-407E-A947-70E740481C1C}">
                <a14:useLocalDpi xmlns:a14="http://schemas.microsoft.com/office/drawing/2010/main"/>
              </a:ext>
            </a:extLst>
          </a:blip>
          <a:stretch>
            <a:fillRect/>
          </a:stretch>
        </p:blipFill>
        <p:spPr>
          <a:xfrm>
            <a:off x="3239" y="0"/>
            <a:ext cx="12188761" cy="6859823"/>
          </a:xfrm>
          <a:prstGeom prst="rect">
            <a:avLst/>
          </a:prstGeom>
        </p:spPr>
      </p:pic>
      <p:sp>
        <p:nvSpPr>
          <p:cNvPr id="8" name="Rectangle 7">
            <a:extLst>
              <a:ext uri="{FF2B5EF4-FFF2-40B4-BE49-F238E27FC236}">
                <a16:creationId xmlns:a16="http://schemas.microsoft.com/office/drawing/2014/main" id="{84FEEC8A-0ABC-E646-481C-D020A2A6326E}"/>
              </a:ext>
            </a:extLst>
          </p:cNvPr>
          <p:cNvSpPr/>
          <p:nvPr userDrawn="1"/>
        </p:nvSpPr>
        <p:spPr>
          <a:xfrm>
            <a:off x="0" y="6086268"/>
            <a:ext cx="12192000" cy="771732"/>
          </a:xfrm>
          <a:prstGeom prst="rect">
            <a:avLst/>
          </a:prstGeom>
          <a:solidFill>
            <a:schemeClr val="bg1"/>
          </a:solidFill>
          <a:ln>
            <a:solidFill>
              <a:schemeClr val="tx2">
                <a:lumMod val="10000"/>
                <a:lumOff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9" name="Groupe 8">
            <a:extLst>
              <a:ext uri="{FF2B5EF4-FFF2-40B4-BE49-F238E27FC236}">
                <a16:creationId xmlns:a16="http://schemas.microsoft.com/office/drawing/2014/main" id="{ABAA96A4-F322-F059-0498-6FADC6B101DB}"/>
              </a:ext>
            </a:extLst>
          </p:cNvPr>
          <p:cNvGrpSpPr/>
          <p:nvPr userDrawn="1"/>
        </p:nvGrpSpPr>
        <p:grpSpPr>
          <a:xfrm>
            <a:off x="0" y="6063408"/>
            <a:ext cx="12192000" cy="45719"/>
            <a:chOff x="46427" y="5925333"/>
            <a:chExt cx="7589520" cy="0"/>
          </a:xfrm>
        </p:grpSpPr>
        <p:cxnSp>
          <p:nvCxnSpPr>
            <p:cNvPr id="10" name="Connecteur droit 9">
              <a:extLst>
                <a:ext uri="{FF2B5EF4-FFF2-40B4-BE49-F238E27FC236}">
                  <a16:creationId xmlns:a16="http://schemas.microsoft.com/office/drawing/2014/main" id="{B9FBF703-4F35-10AE-1A60-84199A525E56}"/>
                </a:ext>
              </a:extLst>
            </p:cNvPr>
            <p:cNvCxnSpPr/>
            <p:nvPr/>
          </p:nvCxnSpPr>
          <p:spPr>
            <a:xfrm>
              <a:off x="46427" y="5925333"/>
              <a:ext cx="948690" cy="0"/>
            </a:xfrm>
            <a:prstGeom prst="line">
              <a:avLst/>
            </a:prstGeom>
            <a:ln w="38100">
              <a:solidFill>
                <a:srgbClr val="97C137"/>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B52B290B-1A28-AA67-A695-58A07F96007E}"/>
                </a:ext>
              </a:extLst>
            </p:cNvPr>
            <p:cNvCxnSpPr/>
            <p:nvPr/>
          </p:nvCxnSpPr>
          <p:spPr>
            <a:xfrm>
              <a:off x="995117" y="5925333"/>
              <a:ext cx="948690" cy="0"/>
            </a:xfrm>
            <a:prstGeom prst="line">
              <a:avLst/>
            </a:prstGeom>
            <a:ln w="38100">
              <a:solidFill>
                <a:srgbClr val="00A5BC"/>
              </a:solidFill>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CDB80FC7-FE18-B592-1F9C-EB262B6A9887}"/>
                </a:ext>
              </a:extLst>
            </p:cNvPr>
            <p:cNvCxnSpPr/>
            <p:nvPr/>
          </p:nvCxnSpPr>
          <p:spPr>
            <a:xfrm>
              <a:off x="1943807" y="5925333"/>
              <a:ext cx="948690" cy="0"/>
            </a:xfrm>
            <a:prstGeom prst="line">
              <a:avLst/>
            </a:prstGeom>
            <a:ln w="38100">
              <a:solidFill>
                <a:srgbClr val="003552"/>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A268F368-36E3-68FE-56AD-C19D4F6572FA}"/>
                </a:ext>
              </a:extLst>
            </p:cNvPr>
            <p:cNvCxnSpPr/>
            <p:nvPr/>
          </p:nvCxnSpPr>
          <p:spPr>
            <a:xfrm>
              <a:off x="2892497" y="5925333"/>
              <a:ext cx="948690" cy="0"/>
            </a:xfrm>
            <a:prstGeom prst="line">
              <a:avLst/>
            </a:prstGeom>
            <a:ln w="38100">
              <a:solidFill>
                <a:srgbClr val="57538D"/>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CF3534D5-8177-DF5B-C8BF-BE43EB7B936A}"/>
                </a:ext>
              </a:extLst>
            </p:cNvPr>
            <p:cNvCxnSpPr/>
            <p:nvPr/>
          </p:nvCxnSpPr>
          <p:spPr>
            <a:xfrm>
              <a:off x="3841187" y="5925333"/>
              <a:ext cx="948690" cy="0"/>
            </a:xfrm>
            <a:prstGeom prst="line">
              <a:avLst/>
            </a:prstGeom>
            <a:ln w="38100">
              <a:solidFill>
                <a:srgbClr val="008B77"/>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593C5614-4ADC-1D2A-5F7D-C14CF1144F40}"/>
                </a:ext>
              </a:extLst>
            </p:cNvPr>
            <p:cNvCxnSpPr/>
            <p:nvPr/>
          </p:nvCxnSpPr>
          <p:spPr>
            <a:xfrm>
              <a:off x="4789877" y="5925333"/>
              <a:ext cx="948690" cy="0"/>
            </a:xfrm>
            <a:prstGeom prst="line">
              <a:avLst/>
            </a:prstGeom>
            <a:ln w="38100">
              <a:solidFill>
                <a:srgbClr val="CC4225"/>
              </a:solidFill>
            </a:ln>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id="{ADF0D20B-7710-DA1F-9099-F57BF415AE14}"/>
                </a:ext>
              </a:extLst>
            </p:cNvPr>
            <p:cNvCxnSpPr/>
            <p:nvPr/>
          </p:nvCxnSpPr>
          <p:spPr>
            <a:xfrm>
              <a:off x="5738567" y="5925333"/>
              <a:ext cx="948690" cy="0"/>
            </a:xfrm>
            <a:prstGeom prst="line">
              <a:avLst/>
            </a:prstGeom>
            <a:ln w="38100">
              <a:solidFill>
                <a:srgbClr val="A6176E"/>
              </a:solidFill>
            </a:ln>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38066AC3-C4E7-5AB2-7186-7D380B1E1AAC}"/>
                </a:ext>
              </a:extLst>
            </p:cNvPr>
            <p:cNvCxnSpPr/>
            <p:nvPr/>
          </p:nvCxnSpPr>
          <p:spPr>
            <a:xfrm>
              <a:off x="6687257" y="5925333"/>
              <a:ext cx="948690" cy="0"/>
            </a:xfrm>
            <a:prstGeom prst="line">
              <a:avLst/>
            </a:prstGeom>
            <a:ln w="38100">
              <a:solidFill>
                <a:srgbClr val="37A443"/>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8584186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002E49E6-BFB0-A031-4A1F-8652053FACE5}"/>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2903"/>
                    </a14:imgEffect>
                    <a14:imgEffect>
                      <a14:saturation sat="0"/>
                    </a14:imgEffect>
                    <a14:imgEffect>
                      <a14:brightnessContrast bright="3000" contrast="-35000"/>
                    </a14:imgEffect>
                  </a14:imgLayer>
                </a14:imgProps>
              </a:ext>
              <a:ext uri="{28A0092B-C50C-407E-A947-70E740481C1C}">
                <a14:useLocalDpi xmlns:a14="http://schemas.microsoft.com/office/drawing/2010/main"/>
              </a:ext>
            </a:extLst>
          </a:blip>
          <a:stretch>
            <a:fillRect/>
          </a:stretch>
        </p:blipFill>
        <p:spPr>
          <a:xfrm>
            <a:off x="3239" y="0"/>
            <a:ext cx="12188761" cy="6859823"/>
          </a:xfrm>
          <a:prstGeom prst="rect">
            <a:avLst/>
          </a:prstGeom>
        </p:spPr>
      </p:pic>
    </p:spTree>
    <p:extLst>
      <p:ext uri="{BB962C8B-B14F-4D97-AF65-F5344CB8AC3E}">
        <p14:creationId xmlns:p14="http://schemas.microsoft.com/office/powerpoint/2010/main" val="308027489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D1E147-92B8-48BB-9BC8-40DFB269B03F}"/>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1CB1AE41-17A8-4D50-932D-282B2F3902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165A35DA-9FA0-4B90-A62A-199657680886}"/>
              </a:ext>
            </a:extLst>
          </p:cNvPr>
          <p:cNvSpPr>
            <a:spLocks noGrp="1"/>
          </p:cNvSpPr>
          <p:nvPr>
            <p:ph type="dt" sz="half" idx="10"/>
          </p:nvPr>
        </p:nvSpPr>
        <p:spPr/>
        <p:txBody>
          <a:bodyPr/>
          <a:lstStyle/>
          <a:p>
            <a:fld id="{4E0A069A-CD84-409E-BDD9-22A572215DB2}" type="datetimeFigureOut">
              <a:rPr lang="fr-FR" smtClean="0"/>
              <a:t>05/10/2026</a:t>
            </a:fld>
            <a:endParaRPr lang="fr-FR"/>
          </a:p>
        </p:txBody>
      </p:sp>
      <p:sp>
        <p:nvSpPr>
          <p:cNvPr id="5" name="Espace réservé du pied de page 4">
            <a:extLst>
              <a:ext uri="{FF2B5EF4-FFF2-40B4-BE49-F238E27FC236}">
                <a16:creationId xmlns:a16="http://schemas.microsoft.com/office/drawing/2014/main" id="{BA761E03-FA2C-4528-91BE-09D465BB24E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3F3C3A8-EEA6-4DCF-912C-27A3B34B5353}"/>
              </a:ext>
            </a:extLst>
          </p:cNvPr>
          <p:cNvSpPr>
            <a:spLocks noGrp="1"/>
          </p:cNvSpPr>
          <p:nvPr>
            <p:ph type="sldNum" sz="quarter" idx="12"/>
          </p:nvPr>
        </p:nvSpPr>
        <p:spPr/>
        <p:txBody>
          <a:bodyPr/>
          <a:lstStyle/>
          <a:p>
            <a:fld id="{D298A177-65C3-44E6-B6FC-A726CFDAD204}" type="slidenum">
              <a:rPr lang="fr-FR" smtClean="0"/>
              <a:t>‹N°›</a:t>
            </a:fld>
            <a:endParaRPr lang="fr-FR"/>
          </a:p>
        </p:txBody>
      </p:sp>
    </p:spTree>
    <p:extLst>
      <p:ext uri="{BB962C8B-B14F-4D97-AF65-F5344CB8AC3E}">
        <p14:creationId xmlns:p14="http://schemas.microsoft.com/office/powerpoint/2010/main" val="413720047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327DD0-8127-4702-AA8F-1B7D5610C9D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703CCCE-EEFA-460F-8E37-9DC353AD4EB9}"/>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0CF2FBE-13C5-408A-82D9-55E27ABEC469}"/>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7C10F1F8-6DDA-4E3B-BE95-B557BD9CC0FE}"/>
              </a:ext>
            </a:extLst>
          </p:cNvPr>
          <p:cNvSpPr>
            <a:spLocks noGrp="1"/>
          </p:cNvSpPr>
          <p:nvPr>
            <p:ph type="dt" sz="half" idx="10"/>
          </p:nvPr>
        </p:nvSpPr>
        <p:spPr/>
        <p:txBody>
          <a:bodyPr/>
          <a:lstStyle/>
          <a:p>
            <a:fld id="{4E0A069A-CD84-409E-BDD9-22A572215DB2}" type="datetimeFigureOut">
              <a:rPr lang="fr-FR" smtClean="0"/>
              <a:t>05/10/2026</a:t>
            </a:fld>
            <a:endParaRPr lang="fr-FR"/>
          </a:p>
        </p:txBody>
      </p:sp>
      <p:sp>
        <p:nvSpPr>
          <p:cNvPr id="6" name="Espace réservé du pied de page 5">
            <a:extLst>
              <a:ext uri="{FF2B5EF4-FFF2-40B4-BE49-F238E27FC236}">
                <a16:creationId xmlns:a16="http://schemas.microsoft.com/office/drawing/2014/main" id="{7E76BF98-96D3-49F5-8808-FA0BACF321E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74407F4-3F4A-42B6-9338-E3B3086522FB}"/>
              </a:ext>
            </a:extLst>
          </p:cNvPr>
          <p:cNvSpPr>
            <a:spLocks noGrp="1"/>
          </p:cNvSpPr>
          <p:nvPr>
            <p:ph type="sldNum" sz="quarter" idx="12"/>
          </p:nvPr>
        </p:nvSpPr>
        <p:spPr/>
        <p:txBody>
          <a:bodyPr/>
          <a:lstStyle/>
          <a:p>
            <a:fld id="{D298A177-65C3-44E6-B6FC-A726CFDAD204}" type="slidenum">
              <a:rPr lang="fr-FR" smtClean="0"/>
              <a:t>‹N°›</a:t>
            </a:fld>
            <a:endParaRPr lang="fr-FR"/>
          </a:p>
        </p:txBody>
      </p:sp>
    </p:spTree>
    <p:extLst>
      <p:ext uri="{BB962C8B-B14F-4D97-AF65-F5344CB8AC3E}">
        <p14:creationId xmlns:p14="http://schemas.microsoft.com/office/powerpoint/2010/main" val="382625149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328609-03C9-460D-9BB7-6F879B98A7A8}"/>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CF0D1CDB-01A2-4A6B-AE22-6DDDAA9AD6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9B6E673-90CB-43F0-B4EB-3D50EE26D35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2D42462F-5E34-4373-BB06-1D446CACE71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C0FB9CEA-4602-4127-9327-CC05359A49AE}"/>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2A15CF7A-8D85-4D27-ACD0-392096014793}"/>
              </a:ext>
            </a:extLst>
          </p:cNvPr>
          <p:cNvSpPr>
            <a:spLocks noGrp="1"/>
          </p:cNvSpPr>
          <p:nvPr>
            <p:ph type="dt" sz="half" idx="10"/>
          </p:nvPr>
        </p:nvSpPr>
        <p:spPr/>
        <p:txBody>
          <a:bodyPr/>
          <a:lstStyle/>
          <a:p>
            <a:fld id="{4E0A069A-CD84-409E-BDD9-22A572215DB2}" type="datetimeFigureOut">
              <a:rPr lang="fr-FR" smtClean="0"/>
              <a:t>05/10/2026</a:t>
            </a:fld>
            <a:endParaRPr lang="fr-FR"/>
          </a:p>
        </p:txBody>
      </p:sp>
      <p:sp>
        <p:nvSpPr>
          <p:cNvPr id="8" name="Espace réservé du pied de page 7">
            <a:extLst>
              <a:ext uri="{FF2B5EF4-FFF2-40B4-BE49-F238E27FC236}">
                <a16:creationId xmlns:a16="http://schemas.microsoft.com/office/drawing/2014/main" id="{65DB40A9-6B04-4CDC-A074-A4FD8EABA3AF}"/>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0817ED28-30C1-4081-BBD6-B3F9DA3D5A98}"/>
              </a:ext>
            </a:extLst>
          </p:cNvPr>
          <p:cNvSpPr>
            <a:spLocks noGrp="1"/>
          </p:cNvSpPr>
          <p:nvPr>
            <p:ph type="sldNum" sz="quarter" idx="12"/>
          </p:nvPr>
        </p:nvSpPr>
        <p:spPr/>
        <p:txBody>
          <a:bodyPr/>
          <a:lstStyle/>
          <a:p>
            <a:fld id="{D298A177-65C3-44E6-B6FC-A726CFDAD204}" type="slidenum">
              <a:rPr lang="fr-FR" smtClean="0"/>
              <a:t>‹N°›</a:t>
            </a:fld>
            <a:endParaRPr lang="fr-FR"/>
          </a:p>
        </p:txBody>
      </p:sp>
    </p:spTree>
    <p:extLst>
      <p:ext uri="{BB962C8B-B14F-4D97-AF65-F5344CB8AC3E}">
        <p14:creationId xmlns:p14="http://schemas.microsoft.com/office/powerpoint/2010/main" val="46763333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7D897F-50C7-46ED-AE9C-B59279748D51}"/>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BB2A947A-1CAE-4AA4-AE2C-E258F8852520}"/>
              </a:ext>
            </a:extLst>
          </p:cNvPr>
          <p:cNvSpPr>
            <a:spLocks noGrp="1"/>
          </p:cNvSpPr>
          <p:nvPr>
            <p:ph type="dt" sz="half" idx="10"/>
          </p:nvPr>
        </p:nvSpPr>
        <p:spPr/>
        <p:txBody>
          <a:bodyPr/>
          <a:lstStyle/>
          <a:p>
            <a:fld id="{4E0A069A-CD84-409E-BDD9-22A572215DB2}" type="datetimeFigureOut">
              <a:rPr lang="fr-FR" smtClean="0"/>
              <a:t>05/10/2026</a:t>
            </a:fld>
            <a:endParaRPr lang="fr-FR"/>
          </a:p>
        </p:txBody>
      </p:sp>
      <p:sp>
        <p:nvSpPr>
          <p:cNvPr id="4" name="Espace réservé du pied de page 3">
            <a:extLst>
              <a:ext uri="{FF2B5EF4-FFF2-40B4-BE49-F238E27FC236}">
                <a16:creationId xmlns:a16="http://schemas.microsoft.com/office/drawing/2014/main" id="{A426C58D-D1E2-46DD-8F70-A9318AB18828}"/>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E9206989-7193-461D-89AD-30C4AFE256EF}"/>
              </a:ext>
            </a:extLst>
          </p:cNvPr>
          <p:cNvSpPr>
            <a:spLocks noGrp="1"/>
          </p:cNvSpPr>
          <p:nvPr>
            <p:ph type="sldNum" sz="quarter" idx="12"/>
          </p:nvPr>
        </p:nvSpPr>
        <p:spPr/>
        <p:txBody>
          <a:bodyPr/>
          <a:lstStyle/>
          <a:p>
            <a:fld id="{D298A177-65C3-44E6-B6FC-A726CFDAD204}" type="slidenum">
              <a:rPr lang="fr-FR" smtClean="0"/>
              <a:t>‹N°›</a:t>
            </a:fld>
            <a:endParaRPr lang="fr-FR"/>
          </a:p>
        </p:txBody>
      </p:sp>
    </p:spTree>
    <p:extLst>
      <p:ext uri="{BB962C8B-B14F-4D97-AF65-F5344CB8AC3E}">
        <p14:creationId xmlns:p14="http://schemas.microsoft.com/office/powerpoint/2010/main" val="401744667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pic>
        <p:nvPicPr>
          <p:cNvPr id="23" name="Image 22">
            <a:extLst>
              <a:ext uri="{FF2B5EF4-FFF2-40B4-BE49-F238E27FC236}">
                <a16:creationId xmlns:a16="http://schemas.microsoft.com/office/drawing/2014/main" id="{FF5DADEF-02A7-DE0B-ED9A-8E2482FA2A7A}"/>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2903"/>
                    </a14:imgEffect>
                    <a14:imgEffect>
                      <a14:saturation sat="0"/>
                    </a14:imgEffect>
                    <a14:imgEffect>
                      <a14:brightnessContrast bright="3000" contrast="-35000"/>
                    </a14:imgEffect>
                  </a14:imgLayer>
                </a14:imgProps>
              </a:ext>
              <a:ext uri="{28A0092B-C50C-407E-A947-70E740481C1C}">
                <a14:useLocalDpi xmlns:a14="http://schemas.microsoft.com/office/drawing/2010/main"/>
              </a:ext>
            </a:extLst>
          </a:blip>
          <a:stretch>
            <a:fillRect/>
          </a:stretch>
        </p:blipFill>
        <p:spPr>
          <a:xfrm>
            <a:off x="3239" y="0"/>
            <a:ext cx="12188761" cy="6859823"/>
          </a:xfrm>
          <a:prstGeom prst="rect">
            <a:avLst/>
          </a:prstGeom>
        </p:spPr>
      </p:pic>
      <p:sp>
        <p:nvSpPr>
          <p:cNvPr id="7" name="Rectangle 6">
            <a:extLst>
              <a:ext uri="{FF2B5EF4-FFF2-40B4-BE49-F238E27FC236}">
                <a16:creationId xmlns:a16="http://schemas.microsoft.com/office/drawing/2014/main" id="{32F5D271-BB4E-8C87-D4B8-C9FB2ACBB6C4}"/>
              </a:ext>
            </a:extLst>
          </p:cNvPr>
          <p:cNvSpPr/>
          <p:nvPr userDrawn="1"/>
        </p:nvSpPr>
        <p:spPr>
          <a:xfrm>
            <a:off x="0" y="6086268"/>
            <a:ext cx="12192000" cy="771732"/>
          </a:xfrm>
          <a:prstGeom prst="rect">
            <a:avLst/>
          </a:prstGeom>
          <a:solidFill>
            <a:schemeClr val="bg1"/>
          </a:solidFill>
          <a:ln>
            <a:solidFill>
              <a:schemeClr val="tx2">
                <a:lumMod val="10000"/>
                <a:lumOff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8" name="Image 7" descr="Une image contenant Graphique, graphisme, Police, conception&#10;&#10;Description générée automatiquement">
            <a:extLst>
              <a:ext uri="{FF2B5EF4-FFF2-40B4-BE49-F238E27FC236}">
                <a16:creationId xmlns:a16="http://schemas.microsoft.com/office/drawing/2014/main" id="{DFF3F4EA-FC93-9C47-AD6B-DA14032DB903}"/>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343640" y="6259325"/>
            <a:ext cx="1332812" cy="394250"/>
          </a:xfrm>
          <a:prstGeom prst="rect">
            <a:avLst/>
          </a:prstGeom>
        </p:spPr>
      </p:pic>
      <p:pic>
        <p:nvPicPr>
          <p:cNvPr id="9" name="Image 8" descr="Une image contenant Graphique, graphisme, texte, capture d’écran&#10;&#10;Description générée automatiquement">
            <a:extLst>
              <a:ext uri="{FF2B5EF4-FFF2-40B4-BE49-F238E27FC236}">
                <a16:creationId xmlns:a16="http://schemas.microsoft.com/office/drawing/2014/main" id="{934246E9-82F5-AC66-6682-F98708155BE5}"/>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5535857" y="6181478"/>
            <a:ext cx="1120286" cy="626552"/>
          </a:xfrm>
          <a:prstGeom prst="rect">
            <a:avLst/>
          </a:prstGeom>
        </p:spPr>
      </p:pic>
      <p:pic>
        <p:nvPicPr>
          <p:cNvPr id="10" name="Image 9">
            <a:extLst>
              <a:ext uri="{FF2B5EF4-FFF2-40B4-BE49-F238E27FC236}">
                <a16:creationId xmlns:a16="http://schemas.microsoft.com/office/drawing/2014/main" id="{F9FAE502-A368-DE16-EDAB-ED6513F727B6}"/>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12551" y="6181477"/>
            <a:ext cx="1048221" cy="587820"/>
          </a:xfrm>
          <a:prstGeom prst="rect">
            <a:avLst/>
          </a:prstGeom>
        </p:spPr>
      </p:pic>
      <p:grpSp>
        <p:nvGrpSpPr>
          <p:cNvPr id="11" name="Groupe 10">
            <a:extLst>
              <a:ext uri="{FF2B5EF4-FFF2-40B4-BE49-F238E27FC236}">
                <a16:creationId xmlns:a16="http://schemas.microsoft.com/office/drawing/2014/main" id="{89B415A6-B2AE-FFEF-CA3F-840C76D983A2}"/>
              </a:ext>
            </a:extLst>
          </p:cNvPr>
          <p:cNvGrpSpPr/>
          <p:nvPr userDrawn="1"/>
        </p:nvGrpSpPr>
        <p:grpSpPr>
          <a:xfrm>
            <a:off x="0" y="6063408"/>
            <a:ext cx="12192000" cy="45719"/>
            <a:chOff x="46427" y="5925333"/>
            <a:chExt cx="7589520" cy="0"/>
          </a:xfrm>
        </p:grpSpPr>
        <p:cxnSp>
          <p:nvCxnSpPr>
            <p:cNvPr id="12" name="Connecteur droit 11">
              <a:extLst>
                <a:ext uri="{FF2B5EF4-FFF2-40B4-BE49-F238E27FC236}">
                  <a16:creationId xmlns:a16="http://schemas.microsoft.com/office/drawing/2014/main" id="{F9528031-9800-A2D7-5DAE-11875C986EEE}"/>
                </a:ext>
              </a:extLst>
            </p:cNvPr>
            <p:cNvCxnSpPr/>
            <p:nvPr/>
          </p:nvCxnSpPr>
          <p:spPr>
            <a:xfrm>
              <a:off x="46427" y="5925333"/>
              <a:ext cx="948690" cy="0"/>
            </a:xfrm>
            <a:prstGeom prst="line">
              <a:avLst/>
            </a:prstGeom>
            <a:ln w="38100">
              <a:solidFill>
                <a:srgbClr val="97C137"/>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0CEFC4AD-65CD-DF97-5963-28EC7AD0B0D5}"/>
                </a:ext>
              </a:extLst>
            </p:cNvPr>
            <p:cNvCxnSpPr/>
            <p:nvPr/>
          </p:nvCxnSpPr>
          <p:spPr>
            <a:xfrm>
              <a:off x="995117" y="5925333"/>
              <a:ext cx="948690" cy="0"/>
            </a:xfrm>
            <a:prstGeom prst="line">
              <a:avLst/>
            </a:prstGeom>
            <a:ln w="38100">
              <a:solidFill>
                <a:srgbClr val="00A5BC"/>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0CEBDBF0-E0D2-0A14-FD02-087EFF9A9A48}"/>
                </a:ext>
              </a:extLst>
            </p:cNvPr>
            <p:cNvCxnSpPr/>
            <p:nvPr/>
          </p:nvCxnSpPr>
          <p:spPr>
            <a:xfrm>
              <a:off x="1943807" y="5925333"/>
              <a:ext cx="948690" cy="0"/>
            </a:xfrm>
            <a:prstGeom prst="line">
              <a:avLst/>
            </a:prstGeom>
            <a:ln w="38100">
              <a:solidFill>
                <a:srgbClr val="003552"/>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40EE2DD2-705C-F40F-D774-653B6FC03607}"/>
                </a:ext>
              </a:extLst>
            </p:cNvPr>
            <p:cNvCxnSpPr/>
            <p:nvPr/>
          </p:nvCxnSpPr>
          <p:spPr>
            <a:xfrm>
              <a:off x="2892497" y="5925333"/>
              <a:ext cx="948690" cy="0"/>
            </a:xfrm>
            <a:prstGeom prst="line">
              <a:avLst/>
            </a:prstGeom>
            <a:ln w="38100">
              <a:solidFill>
                <a:srgbClr val="57538D"/>
              </a:solidFill>
            </a:ln>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id="{C13F6913-B3FB-CFE1-7B18-77B0F604C90E}"/>
                </a:ext>
              </a:extLst>
            </p:cNvPr>
            <p:cNvCxnSpPr/>
            <p:nvPr/>
          </p:nvCxnSpPr>
          <p:spPr>
            <a:xfrm>
              <a:off x="3841187" y="5925333"/>
              <a:ext cx="948690" cy="0"/>
            </a:xfrm>
            <a:prstGeom prst="line">
              <a:avLst/>
            </a:prstGeom>
            <a:ln w="38100">
              <a:solidFill>
                <a:srgbClr val="008B77"/>
              </a:solidFill>
            </a:ln>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74E80596-2E70-9015-4A37-C344F998CC77}"/>
                </a:ext>
              </a:extLst>
            </p:cNvPr>
            <p:cNvCxnSpPr/>
            <p:nvPr/>
          </p:nvCxnSpPr>
          <p:spPr>
            <a:xfrm>
              <a:off x="4789877" y="5925333"/>
              <a:ext cx="948690" cy="0"/>
            </a:xfrm>
            <a:prstGeom prst="line">
              <a:avLst/>
            </a:prstGeom>
            <a:ln w="38100">
              <a:solidFill>
                <a:srgbClr val="CC4225"/>
              </a:solidFill>
            </a:ln>
          </p:spPr>
          <p:style>
            <a:lnRef idx="1">
              <a:schemeClr val="accent1"/>
            </a:lnRef>
            <a:fillRef idx="0">
              <a:schemeClr val="accent1"/>
            </a:fillRef>
            <a:effectRef idx="0">
              <a:schemeClr val="accent1"/>
            </a:effectRef>
            <a:fontRef idx="minor">
              <a:schemeClr val="tx1"/>
            </a:fontRef>
          </p:style>
        </p:cxnSp>
        <p:cxnSp>
          <p:nvCxnSpPr>
            <p:cNvPr id="18" name="Connecteur droit 17">
              <a:extLst>
                <a:ext uri="{FF2B5EF4-FFF2-40B4-BE49-F238E27FC236}">
                  <a16:creationId xmlns:a16="http://schemas.microsoft.com/office/drawing/2014/main" id="{189B2608-96A6-EE91-B047-74A890D1650D}"/>
                </a:ext>
              </a:extLst>
            </p:cNvPr>
            <p:cNvCxnSpPr/>
            <p:nvPr/>
          </p:nvCxnSpPr>
          <p:spPr>
            <a:xfrm>
              <a:off x="5738567" y="5925333"/>
              <a:ext cx="948690" cy="0"/>
            </a:xfrm>
            <a:prstGeom prst="line">
              <a:avLst/>
            </a:prstGeom>
            <a:ln w="38100">
              <a:solidFill>
                <a:srgbClr val="A6176E"/>
              </a:solidFill>
            </a:ln>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AE83C490-9FF7-B29D-E412-345DE209F835}"/>
                </a:ext>
              </a:extLst>
            </p:cNvPr>
            <p:cNvCxnSpPr/>
            <p:nvPr/>
          </p:nvCxnSpPr>
          <p:spPr>
            <a:xfrm>
              <a:off x="6687257" y="5925333"/>
              <a:ext cx="948690" cy="0"/>
            </a:xfrm>
            <a:prstGeom prst="line">
              <a:avLst/>
            </a:prstGeom>
            <a:ln w="38100">
              <a:solidFill>
                <a:srgbClr val="37A443"/>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0799979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3DD95F-009C-4AF8-A4DE-7AF5E333ECE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0C90C58F-873E-4EC2-8E55-62A838088F8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3210F21D-EC54-4963-A938-4DB1F7E278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C987606-1F9E-423C-8EE5-2158BD134398}"/>
              </a:ext>
            </a:extLst>
          </p:cNvPr>
          <p:cNvSpPr>
            <a:spLocks noGrp="1"/>
          </p:cNvSpPr>
          <p:nvPr>
            <p:ph type="dt" sz="half" idx="10"/>
          </p:nvPr>
        </p:nvSpPr>
        <p:spPr/>
        <p:txBody>
          <a:bodyPr/>
          <a:lstStyle/>
          <a:p>
            <a:fld id="{4E0A069A-CD84-409E-BDD9-22A572215DB2}" type="datetimeFigureOut">
              <a:rPr lang="fr-FR" smtClean="0"/>
              <a:t>05/10/2026</a:t>
            </a:fld>
            <a:endParaRPr lang="fr-FR"/>
          </a:p>
        </p:txBody>
      </p:sp>
      <p:sp>
        <p:nvSpPr>
          <p:cNvPr id="6" name="Espace réservé du pied de page 5">
            <a:extLst>
              <a:ext uri="{FF2B5EF4-FFF2-40B4-BE49-F238E27FC236}">
                <a16:creationId xmlns:a16="http://schemas.microsoft.com/office/drawing/2014/main" id="{0AA9BD03-7F68-4685-8315-2A14213083C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0A49D9F-1750-4115-9F0D-95C5CD7CD8CF}"/>
              </a:ext>
            </a:extLst>
          </p:cNvPr>
          <p:cNvSpPr>
            <a:spLocks noGrp="1"/>
          </p:cNvSpPr>
          <p:nvPr>
            <p:ph type="sldNum" sz="quarter" idx="12"/>
          </p:nvPr>
        </p:nvSpPr>
        <p:spPr/>
        <p:txBody>
          <a:bodyPr/>
          <a:lstStyle/>
          <a:p>
            <a:fld id="{D298A177-65C3-44E6-B6FC-A726CFDAD204}" type="slidenum">
              <a:rPr lang="fr-FR" smtClean="0"/>
              <a:t>‹N°›</a:t>
            </a:fld>
            <a:endParaRPr lang="fr-FR"/>
          </a:p>
        </p:txBody>
      </p:sp>
    </p:spTree>
    <p:extLst>
      <p:ext uri="{BB962C8B-B14F-4D97-AF65-F5344CB8AC3E}">
        <p14:creationId xmlns:p14="http://schemas.microsoft.com/office/powerpoint/2010/main" val="25560007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64B14D-2AEE-48C7-A6F5-11BAEF0C7100}"/>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4AC49C3C-5703-49AA-93F5-5048FC5B4D6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954DE923-5097-4A35-8A1A-1AD5292EAE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BE283DE2-B6D6-4BCE-A0BB-7F49F2A35E00}"/>
              </a:ext>
            </a:extLst>
          </p:cNvPr>
          <p:cNvSpPr>
            <a:spLocks noGrp="1"/>
          </p:cNvSpPr>
          <p:nvPr>
            <p:ph type="dt" sz="half" idx="10"/>
          </p:nvPr>
        </p:nvSpPr>
        <p:spPr/>
        <p:txBody>
          <a:bodyPr/>
          <a:lstStyle/>
          <a:p>
            <a:fld id="{4E0A069A-CD84-409E-BDD9-22A572215DB2}" type="datetimeFigureOut">
              <a:rPr lang="fr-FR" smtClean="0"/>
              <a:t>05/10/2026</a:t>
            </a:fld>
            <a:endParaRPr lang="fr-FR"/>
          </a:p>
        </p:txBody>
      </p:sp>
      <p:sp>
        <p:nvSpPr>
          <p:cNvPr id="6" name="Espace réservé du pied de page 5">
            <a:extLst>
              <a:ext uri="{FF2B5EF4-FFF2-40B4-BE49-F238E27FC236}">
                <a16:creationId xmlns:a16="http://schemas.microsoft.com/office/drawing/2014/main" id="{15E22373-74FF-42CB-9E24-FCE36F1011F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EE7E248-8E9C-4433-9266-49C73D9C08E0}"/>
              </a:ext>
            </a:extLst>
          </p:cNvPr>
          <p:cNvSpPr>
            <a:spLocks noGrp="1"/>
          </p:cNvSpPr>
          <p:nvPr>
            <p:ph type="sldNum" sz="quarter" idx="12"/>
          </p:nvPr>
        </p:nvSpPr>
        <p:spPr/>
        <p:txBody>
          <a:bodyPr/>
          <a:lstStyle/>
          <a:p>
            <a:fld id="{D298A177-65C3-44E6-B6FC-A726CFDAD204}" type="slidenum">
              <a:rPr lang="fr-FR" smtClean="0"/>
              <a:t>‹N°›</a:t>
            </a:fld>
            <a:endParaRPr lang="fr-FR"/>
          </a:p>
        </p:txBody>
      </p:sp>
    </p:spTree>
    <p:extLst>
      <p:ext uri="{BB962C8B-B14F-4D97-AF65-F5344CB8AC3E}">
        <p14:creationId xmlns:p14="http://schemas.microsoft.com/office/powerpoint/2010/main" val="48402986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82155E5-5B64-4ABE-8C0D-44B5B8191CCB}"/>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D3CE5F62-4CCA-4F3B-AC26-E7CE7D251C03}"/>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3E308B7-B2AB-4B97-BA6E-47705A8E6EA0}"/>
              </a:ext>
            </a:extLst>
          </p:cNvPr>
          <p:cNvSpPr>
            <a:spLocks noGrp="1"/>
          </p:cNvSpPr>
          <p:nvPr>
            <p:ph type="dt" sz="half" idx="10"/>
          </p:nvPr>
        </p:nvSpPr>
        <p:spPr/>
        <p:txBody>
          <a:bodyPr/>
          <a:lstStyle/>
          <a:p>
            <a:fld id="{4E0A069A-CD84-409E-BDD9-22A572215DB2}" type="datetimeFigureOut">
              <a:rPr lang="fr-FR" smtClean="0"/>
              <a:t>05/10/2026</a:t>
            </a:fld>
            <a:endParaRPr lang="fr-FR"/>
          </a:p>
        </p:txBody>
      </p:sp>
      <p:sp>
        <p:nvSpPr>
          <p:cNvPr id="5" name="Espace réservé du pied de page 4">
            <a:extLst>
              <a:ext uri="{FF2B5EF4-FFF2-40B4-BE49-F238E27FC236}">
                <a16:creationId xmlns:a16="http://schemas.microsoft.com/office/drawing/2014/main" id="{7B5759D0-B6A0-4E8B-ADB3-FD5D59D2085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685345A-40D6-48AA-8E49-CD90588D883E}"/>
              </a:ext>
            </a:extLst>
          </p:cNvPr>
          <p:cNvSpPr>
            <a:spLocks noGrp="1"/>
          </p:cNvSpPr>
          <p:nvPr>
            <p:ph type="sldNum" sz="quarter" idx="12"/>
          </p:nvPr>
        </p:nvSpPr>
        <p:spPr/>
        <p:txBody>
          <a:bodyPr/>
          <a:lstStyle/>
          <a:p>
            <a:fld id="{D298A177-65C3-44E6-B6FC-A726CFDAD204}" type="slidenum">
              <a:rPr lang="fr-FR" smtClean="0"/>
              <a:t>‹N°›</a:t>
            </a:fld>
            <a:endParaRPr lang="fr-FR"/>
          </a:p>
        </p:txBody>
      </p:sp>
    </p:spTree>
    <p:extLst>
      <p:ext uri="{BB962C8B-B14F-4D97-AF65-F5344CB8AC3E}">
        <p14:creationId xmlns:p14="http://schemas.microsoft.com/office/powerpoint/2010/main" val="352376467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16D3985F-F9AD-4607-A033-57F9BD644B6B}"/>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67E9B0EF-D97D-4CFE-AFC8-08D15FBA230F}"/>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A7F078A-6668-4072-B683-1F223794D659}"/>
              </a:ext>
            </a:extLst>
          </p:cNvPr>
          <p:cNvSpPr>
            <a:spLocks noGrp="1"/>
          </p:cNvSpPr>
          <p:nvPr>
            <p:ph type="dt" sz="half" idx="10"/>
          </p:nvPr>
        </p:nvSpPr>
        <p:spPr/>
        <p:txBody>
          <a:bodyPr/>
          <a:lstStyle/>
          <a:p>
            <a:fld id="{4E0A069A-CD84-409E-BDD9-22A572215DB2}" type="datetimeFigureOut">
              <a:rPr lang="fr-FR" smtClean="0"/>
              <a:t>05/10/2026</a:t>
            </a:fld>
            <a:endParaRPr lang="fr-FR"/>
          </a:p>
        </p:txBody>
      </p:sp>
      <p:sp>
        <p:nvSpPr>
          <p:cNvPr id="5" name="Espace réservé du pied de page 4">
            <a:extLst>
              <a:ext uri="{FF2B5EF4-FFF2-40B4-BE49-F238E27FC236}">
                <a16:creationId xmlns:a16="http://schemas.microsoft.com/office/drawing/2014/main" id="{9648EB45-CB3C-4F77-A3F6-C0F8909C61C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3555B2E-F204-4FCC-A331-FDEE96C2D6B5}"/>
              </a:ext>
            </a:extLst>
          </p:cNvPr>
          <p:cNvSpPr>
            <a:spLocks noGrp="1"/>
          </p:cNvSpPr>
          <p:nvPr>
            <p:ph type="sldNum" sz="quarter" idx="12"/>
          </p:nvPr>
        </p:nvSpPr>
        <p:spPr/>
        <p:txBody>
          <a:bodyPr/>
          <a:lstStyle/>
          <a:p>
            <a:fld id="{D298A177-65C3-44E6-B6FC-A726CFDAD204}" type="slidenum">
              <a:rPr lang="fr-FR" smtClean="0"/>
              <a:t>‹N°›</a:t>
            </a:fld>
            <a:endParaRPr lang="fr-FR"/>
          </a:p>
        </p:txBody>
      </p:sp>
    </p:spTree>
    <p:extLst>
      <p:ext uri="{BB962C8B-B14F-4D97-AF65-F5344CB8AC3E}">
        <p14:creationId xmlns:p14="http://schemas.microsoft.com/office/powerpoint/2010/main" val="397789475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EBCB0B85-B0A2-41EE-ACD5-7D939B4C5BC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64E9619D-5141-4A26-A1CB-6B08032DE5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F0D555B-AA89-4088-870B-BFB36ADABDE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0A069A-CD84-409E-BDD9-22A572215DB2}" type="datetimeFigureOut">
              <a:rPr lang="fr-FR" smtClean="0"/>
              <a:t>05/10/2026</a:t>
            </a:fld>
            <a:endParaRPr lang="fr-FR"/>
          </a:p>
        </p:txBody>
      </p:sp>
      <p:sp>
        <p:nvSpPr>
          <p:cNvPr id="5" name="Espace réservé du pied de page 4">
            <a:extLst>
              <a:ext uri="{FF2B5EF4-FFF2-40B4-BE49-F238E27FC236}">
                <a16:creationId xmlns:a16="http://schemas.microsoft.com/office/drawing/2014/main" id="{B54A9993-CB02-4F7F-98CD-A1CCDE87D66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41A6A4E5-6FE5-45DA-A166-9B66555D34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98A177-65C3-44E6-B6FC-A726CFDAD204}" type="slidenum">
              <a:rPr lang="fr-FR" smtClean="0"/>
              <a:t>‹N°›</a:t>
            </a:fld>
            <a:endParaRPr lang="fr-FR"/>
          </a:p>
        </p:txBody>
      </p:sp>
    </p:spTree>
    <p:extLst>
      <p:ext uri="{BB962C8B-B14F-4D97-AF65-F5344CB8AC3E}">
        <p14:creationId xmlns:p14="http://schemas.microsoft.com/office/powerpoint/2010/main" val="18566786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openxmlformats.org/officeDocument/2006/relationships/slide" Target="slide15.xml"/><Relationship Id="rId3" Type="http://schemas.openxmlformats.org/officeDocument/2006/relationships/image" Target="../media/image9.jpeg"/><Relationship Id="rId7" Type="http://schemas.openxmlformats.org/officeDocument/2006/relationships/slide" Target="slide12.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slide" Target="slide5.xml"/><Relationship Id="rId5" Type="http://schemas.openxmlformats.org/officeDocument/2006/relationships/slide" Target="slide4.xml"/><Relationship Id="rId10" Type="http://schemas.openxmlformats.org/officeDocument/2006/relationships/slide" Target="slide11.xml"/><Relationship Id="rId4" Type="http://schemas.openxmlformats.org/officeDocument/2006/relationships/slide" Target="slide3.xml"/><Relationship Id="rId9" Type="http://schemas.openxmlformats.org/officeDocument/2006/relationships/slide" Target="slide20.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microsoft.com/office/2007/relationships/media" Target="../media/media2.mp4"/><Relationship Id="rId7" Type="http://schemas.openxmlformats.org/officeDocument/2006/relationships/image" Target="../media/image10.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3.xml"/><Relationship Id="rId5" Type="http://schemas.openxmlformats.org/officeDocument/2006/relationships/slideLayout" Target="../slideLayouts/slideLayout7.xml"/><Relationship Id="rId4" Type="http://schemas.openxmlformats.org/officeDocument/2006/relationships/video" Target="../media/media2.mp4"/></Relationships>
</file>

<file path=ppt/slides/_rels/slide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4.svg"/><Relationship Id="rId4" Type="http://schemas.openxmlformats.org/officeDocument/2006/relationships/image" Target="../media/image13.emf"/></Relationships>
</file>

<file path=ppt/slides/_rels/slide5.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slide" Target="slide10.xml"/><Relationship Id="rId5" Type="http://schemas.openxmlformats.org/officeDocument/2006/relationships/slide" Target="slide9.xml"/><Relationship Id="rId4" Type="http://schemas.openxmlformats.org/officeDocument/2006/relationships/slide" Target="slide8.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5.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16.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17.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6.mp4"/><Relationship Id="rId1" Type="http://schemas.microsoft.com/office/2007/relationships/media" Target="../media/media6.mp4"/><Relationship Id="rId5" Type="http://schemas.openxmlformats.org/officeDocument/2006/relationships/image" Target="../media/image18.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7.mp4"/><Relationship Id="rId1" Type="http://schemas.microsoft.com/office/2007/relationships/media" Target="../media/media7.mp4"/><Relationship Id="rId5" Type="http://schemas.openxmlformats.org/officeDocument/2006/relationships/image" Target="../media/image19.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hyperlink" Target="https://apps.cff.org/trials/pipeline" TargetMode="External"/><Relationship Id="rId7"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hyperlink" Target="https://www.ecfs.eu/ctn/clinical-trials" TargetMode="External"/><Relationship Id="rId11" Type="http://schemas.openxmlformats.org/officeDocument/2006/relationships/image" Target="../media/image25.svg"/><Relationship Id="rId5" Type="http://schemas.openxmlformats.org/officeDocument/2006/relationships/image" Target="../media/image21.svg"/><Relationship Id="rId10" Type="http://schemas.openxmlformats.org/officeDocument/2006/relationships/image" Target="../media/image24.png"/><Relationship Id="rId4" Type="http://schemas.openxmlformats.org/officeDocument/2006/relationships/image" Target="../media/image20.png"/><Relationship Id="rId9" Type="http://schemas.openxmlformats.org/officeDocument/2006/relationships/hyperlink" Target="https://essaiscliniques.vaincrelamuco.org/therapies-geniques/c8"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8.emf"/><Relationship Id="rId4" Type="http://schemas.openxmlformats.org/officeDocument/2006/relationships/image" Target="../media/image27.emf"/></Relationships>
</file>

<file path=ppt/slides/_rels/slide13.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9.emf"/></Relationships>
</file>

<file path=ppt/slides/_rels/slide14.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1.svg"/><Relationship Id="rId4" Type="http://schemas.openxmlformats.org/officeDocument/2006/relationships/image" Target="../media/image30.svg"/></Relationships>
</file>

<file path=ppt/slides/_rels/slide1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33.emf"/><Relationship Id="rId4" Type="http://schemas.openxmlformats.org/officeDocument/2006/relationships/image" Target="../media/image32.emf"/></Relationships>
</file>

<file path=ppt/slides/_rels/slide16.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12.emf"/><Relationship Id="rId4" Type="http://schemas.openxmlformats.org/officeDocument/2006/relationships/image" Target="../media/image33.emf"/></Relationships>
</file>

<file path=ppt/slides/_rels/slide1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4.emf"/></Relationships>
</file>

<file path=ppt/slides/_rels/slide18.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36.emf"/><Relationship Id="rId4" Type="http://schemas.openxmlformats.org/officeDocument/2006/relationships/image" Target="../media/image35.emf"/></Relationships>
</file>

<file path=ppt/slides/_rels/slide19.xml.rels><?xml version="1.0" encoding="UTF-8" standalone="yes"?>
<Relationships xmlns="http://schemas.openxmlformats.org/package/2006/relationships"><Relationship Id="rId3" Type="http://schemas.openxmlformats.org/officeDocument/2006/relationships/hyperlink" Target="https://recherchecliniquemuco.fr/brochure-etudes-cliniques/"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38.svg"/><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hyperlink" Target="https://www.youtube.com/watch?v=psgi2yjlUC4" TargetMode="External"/><Relationship Id="rId7" Type="http://schemas.openxmlformats.org/officeDocument/2006/relationships/image" Target="../media/image41.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hyperlink" Target="https://www.cf-europe.eu/wp-content/uploads/2025/04/Repository-genetic-therapies-information_v4.pdf" TargetMode="External"/><Relationship Id="rId11" Type="http://schemas.openxmlformats.org/officeDocument/2006/relationships/image" Target="../media/image44.svg"/><Relationship Id="rId5" Type="http://schemas.openxmlformats.org/officeDocument/2006/relationships/image" Target="../media/image40.svg"/><Relationship Id="rId10" Type="http://schemas.openxmlformats.org/officeDocument/2006/relationships/image" Target="../media/image43.png"/><Relationship Id="rId4" Type="http://schemas.openxmlformats.org/officeDocument/2006/relationships/image" Target="../media/image39.png"/><Relationship Id="rId9" Type="http://schemas.openxmlformats.org/officeDocument/2006/relationships/hyperlink" Target="https://www.cff.org/research-clinical-trials/gene-therapy-cystic-fibrosis"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s://www.ecfs.eu/ctn/clinical-trials" TargetMode="External"/><Relationship Id="rId3" Type="http://schemas.openxmlformats.org/officeDocument/2006/relationships/image" Target="../media/image8.png"/><Relationship Id="rId7" Type="http://schemas.openxmlformats.org/officeDocument/2006/relationships/hyperlink" Target="https://www.cff.org/research-clinical-trials/gene-therapy-cystic-fibrosis" TargetMode="External"/><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hyperlink" Target="https://apps.cff.org/trials/pipeline" TargetMode="External"/><Relationship Id="rId11" Type="http://schemas.openxmlformats.org/officeDocument/2006/relationships/hyperlink" Target="https://www.cf-europe.eu/wp-content/uploads/2025/04/Repository-genetic-therapies-information_v4.pdf" TargetMode="External"/><Relationship Id="rId5" Type="http://schemas.openxmlformats.org/officeDocument/2006/relationships/image" Target="../media/image6.png"/><Relationship Id="rId10" Type="http://schemas.openxmlformats.org/officeDocument/2006/relationships/hyperlink" Target="https://www.youtube.com/watch?v=psgi2yjlUC4" TargetMode="External"/><Relationship Id="rId4" Type="http://schemas.openxmlformats.org/officeDocument/2006/relationships/image" Target="../media/image5.png"/><Relationship Id="rId9" Type="http://schemas.openxmlformats.org/officeDocument/2006/relationships/hyperlink" Target="https://essaiscliniques.vaincrelamuco.org/therapies-geniques/c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descr="Une image contenant Graphique, graphisme, Police, conception&#10;&#10;Description générée automatiquement">
            <a:extLst>
              <a:ext uri="{FF2B5EF4-FFF2-40B4-BE49-F238E27FC236}">
                <a16:creationId xmlns:a16="http://schemas.microsoft.com/office/drawing/2014/main" id="{A474818D-6029-483E-63EF-4E84570BDF4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164583" y="5382349"/>
            <a:ext cx="1499625" cy="443595"/>
          </a:xfrm>
          <a:prstGeom prst="rect">
            <a:avLst/>
          </a:prstGeom>
        </p:spPr>
      </p:pic>
      <p:sp>
        <p:nvSpPr>
          <p:cNvPr id="13" name="ZoneTexte 12">
            <a:extLst>
              <a:ext uri="{FF2B5EF4-FFF2-40B4-BE49-F238E27FC236}">
                <a16:creationId xmlns:a16="http://schemas.microsoft.com/office/drawing/2014/main" id="{01F5DE7D-829B-D84D-4497-636D935B6471}"/>
              </a:ext>
            </a:extLst>
          </p:cNvPr>
          <p:cNvSpPr txBox="1"/>
          <p:nvPr/>
        </p:nvSpPr>
        <p:spPr>
          <a:xfrm>
            <a:off x="6993900" y="3569899"/>
            <a:ext cx="4341366" cy="954107"/>
          </a:xfrm>
          <a:prstGeom prst="rect">
            <a:avLst/>
          </a:prstGeom>
          <a:noFill/>
        </p:spPr>
        <p:txBody>
          <a:bodyPr wrap="square" rtlCol="0">
            <a:spAutoFit/>
          </a:bodyPr>
          <a:lstStyle/>
          <a:p>
            <a:pPr algn="ctr"/>
            <a:r>
              <a:rPr lang="fr-FR" sz="2800" dirty="0">
                <a:ea typeface="Calibri"/>
                <a:cs typeface="Calibri"/>
              </a:rPr>
              <a:t>pour les patients</a:t>
            </a:r>
          </a:p>
          <a:p>
            <a:pPr algn="ctr"/>
            <a:r>
              <a:rPr lang="fr-FR" sz="2800" dirty="0">
                <a:ea typeface="Calibri"/>
                <a:cs typeface="Calibri"/>
              </a:rPr>
              <a:t>atteints de mucoviscidose</a:t>
            </a:r>
            <a:endParaRPr lang="fr-FR" sz="2800" dirty="0"/>
          </a:p>
        </p:txBody>
      </p:sp>
      <p:pic>
        <p:nvPicPr>
          <p:cNvPr id="8" name="Image 7">
            <a:extLst>
              <a:ext uri="{FF2B5EF4-FFF2-40B4-BE49-F238E27FC236}">
                <a16:creationId xmlns:a16="http://schemas.microsoft.com/office/drawing/2014/main" id="{DB5235A2-CEC5-4745-8098-D0ABF0AA421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565725" y="5237888"/>
            <a:ext cx="1314615" cy="737208"/>
          </a:xfrm>
          <a:prstGeom prst="rect">
            <a:avLst/>
          </a:prstGeom>
        </p:spPr>
      </p:pic>
      <p:sp>
        <p:nvSpPr>
          <p:cNvPr id="2" name="Titre 1">
            <a:extLst>
              <a:ext uri="{FF2B5EF4-FFF2-40B4-BE49-F238E27FC236}">
                <a16:creationId xmlns:a16="http://schemas.microsoft.com/office/drawing/2014/main" id="{0171BD3C-902A-76C4-016F-F5CE74BE5515}"/>
              </a:ext>
            </a:extLst>
          </p:cNvPr>
          <p:cNvSpPr txBox="1">
            <a:spLocks noGrp="1"/>
          </p:cNvSpPr>
          <p:nvPr>
            <p:ph type="title" idx="4294967295"/>
          </p:nvPr>
        </p:nvSpPr>
        <p:spPr>
          <a:xfrm>
            <a:off x="7163316" y="2782888"/>
            <a:ext cx="4171950" cy="692150"/>
          </a:xfrm>
          <a:prstGeom prst="roundRect">
            <a:avLst>
              <a:gd name="adj" fmla="val 50000"/>
            </a:avLst>
          </a:prstGeom>
          <a:solidFill>
            <a:schemeClr val="tx1"/>
          </a:solid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schemeClr val="bg1"/>
                </a:solidFill>
                <a:effectLst/>
                <a:uLnTx/>
                <a:uFillTx/>
                <a:latin typeface="+mn-lt"/>
                <a:ea typeface="Calibri"/>
                <a:cs typeface="Readex Pro"/>
              </a:rPr>
              <a:t>La Thérapie Génique </a:t>
            </a:r>
            <a:endParaRPr kumimoji="0" lang="fr-FR" sz="3200" b="1" i="0" u="none" strike="noStrike" kern="1200" cap="none" spc="0" normalizeH="0" baseline="0" noProof="0" dirty="0">
              <a:ln>
                <a:noFill/>
              </a:ln>
              <a:solidFill>
                <a:schemeClr val="bg1"/>
              </a:solidFill>
              <a:effectLst/>
              <a:uLnTx/>
              <a:uFillTx/>
              <a:latin typeface="+mn-lt"/>
              <a:ea typeface="Calibri"/>
              <a:cs typeface="Calibri"/>
            </a:endParaRPr>
          </a:p>
        </p:txBody>
      </p:sp>
      <p:pic>
        <p:nvPicPr>
          <p:cNvPr id="4" name="Image 3">
            <a:extLst>
              <a:ext uri="{FF2B5EF4-FFF2-40B4-BE49-F238E27FC236}">
                <a16:creationId xmlns:a16="http://schemas.microsoft.com/office/drawing/2014/main" id="{86E17746-7B05-4484-864B-5E2BEBD5F966}"/>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249145" y="263376"/>
            <a:ext cx="5945710" cy="6327698"/>
          </a:xfrm>
          <a:prstGeom prst="roundRect">
            <a:avLst>
              <a:gd name="adj" fmla="val 6549"/>
            </a:avLst>
          </a:prstGeom>
          <a:solidFill>
            <a:srgbClr val="FFFFFF">
              <a:shade val="85000"/>
            </a:srgbClr>
          </a:solidFill>
          <a:ln>
            <a:noFill/>
          </a:ln>
          <a:effectLst/>
        </p:spPr>
      </p:pic>
      <p:pic>
        <p:nvPicPr>
          <p:cNvPr id="5" name="Image 4" descr="Une image contenant Graphique, graphisme, texte, capture d’écran&#10;&#10;Description générée automatiquement">
            <a:extLst>
              <a:ext uri="{FF2B5EF4-FFF2-40B4-BE49-F238E27FC236}">
                <a16:creationId xmlns:a16="http://schemas.microsoft.com/office/drawing/2014/main" id="{52E3AE53-A8ED-5ADC-E5B6-60AAE0F294C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12626" t="22984" r="9618" b="19033"/>
          <a:stretch/>
        </p:blipFill>
        <p:spPr>
          <a:xfrm>
            <a:off x="7720195" y="544823"/>
            <a:ext cx="2840471" cy="1588612"/>
          </a:xfrm>
          <a:prstGeom prst="rect">
            <a:avLst/>
          </a:prstGeom>
        </p:spPr>
      </p:pic>
      <p:sp>
        <p:nvSpPr>
          <p:cNvPr id="18" name="ZoneTexte 17">
            <a:extLst>
              <a:ext uri="{FF2B5EF4-FFF2-40B4-BE49-F238E27FC236}">
                <a16:creationId xmlns:a16="http://schemas.microsoft.com/office/drawing/2014/main" id="{169CC8D0-4D62-3F09-FFB6-D69E6FC9E15D}"/>
              </a:ext>
            </a:extLst>
          </p:cNvPr>
          <p:cNvSpPr txBox="1"/>
          <p:nvPr/>
        </p:nvSpPr>
        <p:spPr>
          <a:xfrm>
            <a:off x="6960200" y="6257791"/>
            <a:ext cx="4360459" cy="276999"/>
          </a:xfrm>
          <a:prstGeom prst="rect">
            <a:avLst/>
          </a:prstGeom>
          <a:noFill/>
        </p:spPr>
        <p:txBody>
          <a:bodyPr wrap="square" rtlCol="0">
            <a:spAutoFit/>
          </a:bodyPr>
          <a:lstStyle/>
          <a:p>
            <a:pPr algn="ctr"/>
            <a:r>
              <a:rPr lang="fr-FR" sz="1100" dirty="0"/>
              <a:t>© 2026 - </a:t>
            </a:r>
            <a:r>
              <a:rPr lang="fr-FR" sz="1200" dirty="0"/>
              <a:t>Vaincre la Mucoviscidose / Filière Muco-CFTR </a:t>
            </a:r>
            <a:endParaRPr lang="fr-FR" sz="1050" dirty="0"/>
          </a:p>
        </p:txBody>
      </p:sp>
    </p:spTree>
    <p:extLst>
      <p:ext uri="{BB962C8B-B14F-4D97-AF65-F5344CB8AC3E}">
        <p14:creationId xmlns:p14="http://schemas.microsoft.com/office/powerpoint/2010/main" val="154575545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47"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23" presetClass="entr" presetSubtype="16"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childTnLst>
                                </p:cTn>
                              </p:par>
                              <p:par>
                                <p:cTn id="19" presetID="23" presetClass="entr" presetSubtype="16"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1000"/>
                                        <p:tgtEl>
                                          <p:spTgt spid="2"/>
                                        </p:tgtEl>
                                      </p:cBhvr>
                                    </p:animEffect>
                                    <p:anim calcmode="lin" valueType="num">
                                      <p:cBhvr>
                                        <p:cTn id="26" dur="1000" fill="hold"/>
                                        <p:tgtEl>
                                          <p:spTgt spid="2"/>
                                        </p:tgtEl>
                                        <p:attrNameLst>
                                          <p:attrName>ppt_x</p:attrName>
                                        </p:attrNameLst>
                                      </p:cBhvr>
                                      <p:tavLst>
                                        <p:tav tm="0">
                                          <p:val>
                                            <p:strVal val="#ppt_x"/>
                                          </p:val>
                                        </p:tav>
                                        <p:tav tm="100000">
                                          <p:val>
                                            <p:strVal val="#ppt_x"/>
                                          </p:val>
                                        </p:tav>
                                      </p:tavLst>
                                    </p:anim>
                                    <p:anim calcmode="lin" valueType="num">
                                      <p:cBhvr>
                                        <p:cTn id="27" dur="1000" fill="hold"/>
                                        <p:tgtEl>
                                          <p:spTgt spid="2"/>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anim calcmode="lin" valueType="num">
                                      <p:cBhvr>
                                        <p:cTn id="32" dur="500" fill="hold"/>
                                        <p:tgtEl>
                                          <p:spTgt spid="13"/>
                                        </p:tgtEl>
                                        <p:attrNameLst>
                                          <p:attrName>ppt_x</p:attrName>
                                        </p:attrNameLst>
                                      </p:cBhvr>
                                      <p:tavLst>
                                        <p:tav tm="0">
                                          <p:val>
                                            <p:strVal val="#ppt_x"/>
                                          </p:val>
                                        </p:tav>
                                        <p:tav tm="100000">
                                          <p:val>
                                            <p:strVal val="#ppt_x"/>
                                          </p:val>
                                        </p:tav>
                                      </p:tavLst>
                                    </p:anim>
                                    <p:anim calcmode="lin" valueType="num">
                                      <p:cBhvr>
                                        <p:cTn id="33" dur="500" fill="hold"/>
                                        <p:tgtEl>
                                          <p:spTgt spid="13"/>
                                        </p:tgtEl>
                                        <p:attrNameLst>
                                          <p:attrName>ppt_y</p:attrName>
                                        </p:attrNameLst>
                                      </p:cBhvr>
                                      <p:tavLst>
                                        <p:tav tm="0">
                                          <p:val>
                                            <p:strVal val="#ppt_y+.1"/>
                                          </p:val>
                                        </p:tav>
                                        <p:tav tm="100000">
                                          <p:val>
                                            <p:strVal val="#ppt_y"/>
                                          </p:val>
                                        </p:tav>
                                      </p:tavLst>
                                    </p:anim>
                                  </p:childTnLst>
                                </p:cTn>
                              </p:par>
                            </p:childTnLst>
                          </p:cTn>
                        </p:par>
                        <p:par>
                          <p:cTn id="34" fill="hold">
                            <p:stCondLst>
                              <p:cond delay="2000"/>
                            </p:stCondLst>
                            <p:childTnLst>
                              <p:par>
                                <p:cTn id="35" presetID="12" presetClass="entr" presetSubtype="4"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p:tgtEl>
                                          <p:spTgt spid="18"/>
                                        </p:tgtEl>
                                        <p:attrNameLst>
                                          <p:attrName>ppt_y</p:attrName>
                                        </p:attrNameLst>
                                      </p:cBhvr>
                                      <p:tavLst>
                                        <p:tav tm="0">
                                          <p:val>
                                            <p:strVal val="#ppt_y+#ppt_h*1.125000"/>
                                          </p:val>
                                        </p:tav>
                                        <p:tav tm="100000">
                                          <p:val>
                                            <p:strVal val="#ppt_y"/>
                                          </p:val>
                                        </p:tav>
                                      </p:tavLst>
                                    </p:anim>
                                    <p:animEffect transition="in" filter="wipe(up)">
                                      <p:cBhvr>
                                        <p:cTn id="3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 grpId="0" animBg="1"/>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CC7D8-092E-9993-D598-6E5B9668C637}"/>
            </a:ext>
          </a:extLst>
        </p:cNvPr>
        <p:cNvGrpSpPr/>
        <p:nvPr/>
      </p:nvGrpSpPr>
      <p:grpSpPr>
        <a:xfrm>
          <a:off x="0" y="0"/>
          <a:ext cx="0" cy="0"/>
          <a:chOff x="0" y="0"/>
          <a:chExt cx="0" cy="0"/>
        </a:xfrm>
      </p:grpSpPr>
      <p:pic>
        <p:nvPicPr>
          <p:cNvPr id="9" name="Image 8">
            <a:extLst>
              <a:ext uri="{FF2B5EF4-FFF2-40B4-BE49-F238E27FC236}">
                <a16:creationId xmlns:a16="http://schemas.microsoft.com/office/drawing/2014/main" id="{9682944F-8475-550B-0FE0-D080405E2BD8}"/>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4108838" y="869904"/>
            <a:ext cx="7102500" cy="4875804"/>
          </a:xfrm>
          <a:prstGeom prst="roundRect">
            <a:avLst>
              <a:gd name="adj" fmla="val 6549"/>
            </a:avLst>
          </a:prstGeom>
          <a:solidFill>
            <a:srgbClr val="FFFFFF">
              <a:shade val="85000"/>
            </a:srgbClr>
          </a:solidFill>
          <a:ln>
            <a:noFill/>
          </a:ln>
          <a:effectLst/>
        </p:spPr>
      </p:pic>
      <p:sp>
        <p:nvSpPr>
          <p:cNvPr id="5" name="Titre 4">
            <a:extLst>
              <a:ext uri="{FF2B5EF4-FFF2-40B4-BE49-F238E27FC236}">
                <a16:creationId xmlns:a16="http://schemas.microsoft.com/office/drawing/2014/main" id="{11FA41FC-C32C-0909-F817-8DD2BA66FB1C}"/>
              </a:ext>
            </a:extLst>
          </p:cNvPr>
          <p:cNvSpPr txBox="1">
            <a:spLocks noGrp="1"/>
          </p:cNvSpPr>
          <p:nvPr>
            <p:ph type="title" idx="4294967295"/>
          </p:nvPr>
        </p:nvSpPr>
        <p:spPr>
          <a:xfrm>
            <a:off x="655271" y="354856"/>
            <a:ext cx="2179714" cy="692468"/>
          </a:xfrm>
          <a:prstGeom prst="roundRect">
            <a:avLst>
              <a:gd name="adj" fmla="val 50000"/>
            </a:avLst>
          </a:prstGeom>
          <a:solidFill>
            <a:schemeClr val="tx1"/>
          </a:solidFill>
          <a:ln>
            <a:noFill/>
            <a:prstDash/>
          </a:ln>
          <a:effectLst/>
        </p:spPr>
        <p:txBody>
          <a:bodyPr rot="0" spcFirstLastPara="0" vertOverflow="overflow" horzOverflow="overflow" vert="horz" wrap="none" lIns="144000" tIns="0" rIns="10800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schemeClr val="bg1"/>
                </a:solidFill>
                <a:effectLst/>
                <a:uLnTx/>
                <a:uFillTx/>
                <a:latin typeface="+mn-lt"/>
                <a:ea typeface="+mn-ea"/>
                <a:cs typeface="Readex Pro"/>
              </a:rPr>
              <a:t>Sommaire</a:t>
            </a:r>
          </a:p>
        </p:txBody>
      </p:sp>
      <p:sp>
        <p:nvSpPr>
          <p:cNvPr id="4" name="Rectangle : coins arrondis 3">
            <a:hlinkClick r:id="rId4" action="ppaction://hlinksldjump"/>
            <a:extLst>
              <a:ext uri="{FF2B5EF4-FFF2-40B4-BE49-F238E27FC236}">
                <a16:creationId xmlns:a16="http://schemas.microsoft.com/office/drawing/2014/main" id="{FE122C12-8465-3779-DFF5-500BE66DF038}"/>
              </a:ext>
            </a:extLst>
          </p:cNvPr>
          <p:cNvSpPr/>
          <p:nvPr/>
        </p:nvSpPr>
        <p:spPr>
          <a:xfrm>
            <a:off x="1312921" y="1253302"/>
            <a:ext cx="5708850" cy="502072"/>
          </a:xfrm>
          <a:prstGeom prst="roundRect">
            <a:avLst>
              <a:gd name="adj" fmla="val 50000"/>
            </a:avLst>
          </a:prstGeom>
          <a:solidFill>
            <a:schemeClr val="bg1">
              <a:alpha val="90000"/>
            </a:schemeClr>
          </a:solidFill>
          <a:ln>
            <a:noFill/>
          </a:ln>
          <a:effectLst>
            <a:outerShdw blurRad="137297" dist="38100" dir="2700000" algn="tl" rotWithShape="0">
              <a:schemeClr val="accent4">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r>
              <a:rPr lang="fr-FR" b="1" dirty="0">
                <a:solidFill>
                  <a:schemeClr val="accent4"/>
                </a:solidFill>
                <a:ea typeface="Calibri"/>
                <a:cs typeface="Calibri"/>
                <a:sym typeface="Calibri"/>
              </a:rPr>
              <a:t>La fabrication de la protéine CFTR par la cellule </a:t>
            </a:r>
            <a:endParaRPr lang="fr-FR" b="1" dirty="0">
              <a:solidFill>
                <a:schemeClr val="accent4"/>
              </a:solidFill>
            </a:endParaRPr>
          </a:p>
        </p:txBody>
      </p:sp>
      <p:sp>
        <p:nvSpPr>
          <p:cNvPr id="6" name="Rectangle : coins arrondis 5">
            <a:hlinkClick r:id="rId5" action="ppaction://hlinksldjump"/>
            <a:extLst>
              <a:ext uri="{FF2B5EF4-FFF2-40B4-BE49-F238E27FC236}">
                <a16:creationId xmlns:a16="http://schemas.microsoft.com/office/drawing/2014/main" id="{B072D3F5-CFD8-2D17-B35A-AB77947E1508}"/>
              </a:ext>
            </a:extLst>
          </p:cNvPr>
          <p:cNvSpPr/>
          <p:nvPr/>
        </p:nvSpPr>
        <p:spPr>
          <a:xfrm>
            <a:off x="1312921" y="1881099"/>
            <a:ext cx="5708852" cy="502072"/>
          </a:xfrm>
          <a:prstGeom prst="roundRect">
            <a:avLst>
              <a:gd name="adj" fmla="val 50000"/>
            </a:avLst>
          </a:prstGeom>
          <a:solidFill>
            <a:schemeClr val="bg1">
              <a:alpha val="90000"/>
            </a:schemeClr>
          </a:solidFill>
          <a:ln>
            <a:noFill/>
          </a:ln>
          <a:effectLst>
            <a:outerShdw blurRad="137297" dist="38100" dir="2700000" algn="tl" rotWithShape="0">
              <a:schemeClr val="accent4">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r>
              <a:rPr lang="fr-FR" b="1" dirty="0">
                <a:solidFill>
                  <a:schemeClr val="dk1"/>
                </a:solidFill>
                <a:ea typeface="Calibri"/>
                <a:cs typeface="Calibri"/>
                <a:sym typeface="Calibri"/>
              </a:rPr>
              <a:t>Thérapie génique : définitions, stratégies, administration</a:t>
            </a:r>
          </a:p>
        </p:txBody>
      </p:sp>
      <p:sp>
        <p:nvSpPr>
          <p:cNvPr id="7" name="Rectangle : coins arrondis 6">
            <a:hlinkClick r:id="rId6" action="ppaction://hlinksldjump"/>
            <a:extLst>
              <a:ext uri="{FF2B5EF4-FFF2-40B4-BE49-F238E27FC236}">
                <a16:creationId xmlns:a16="http://schemas.microsoft.com/office/drawing/2014/main" id="{7FE32CD4-3249-62BC-DDAE-8D2DDA42417F}"/>
              </a:ext>
            </a:extLst>
          </p:cNvPr>
          <p:cNvSpPr/>
          <p:nvPr/>
        </p:nvSpPr>
        <p:spPr>
          <a:xfrm>
            <a:off x="1312921" y="2508896"/>
            <a:ext cx="5708850" cy="502072"/>
          </a:xfrm>
          <a:prstGeom prst="roundRect">
            <a:avLst>
              <a:gd name="adj" fmla="val 50000"/>
            </a:avLst>
          </a:prstGeom>
          <a:solidFill>
            <a:schemeClr val="bg1">
              <a:alpha val="90000"/>
            </a:schemeClr>
          </a:solidFill>
          <a:ln>
            <a:noFill/>
          </a:ln>
          <a:effectLst>
            <a:outerShdw blurRad="137297" dist="38100" dir="2700000" algn="tl" rotWithShape="0">
              <a:schemeClr val="accent4">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r>
              <a:rPr lang="fr-FR" b="1" dirty="0">
                <a:solidFill>
                  <a:schemeClr val="dk1"/>
                </a:solidFill>
                <a:ea typeface="Calibri"/>
                <a:cs typeface="Calibri"/>
                <a:sym typeface="Calibri"/>
              </a:rPr>
              <a:t>Principes des 4 stratégies possibles</a:t>
            </a:r>
          </a:p>
        </p:txBody>
      </p:sp>
      <p:sp>
        <p:nvSpPr>
          <p:cNvPr id="10" name="Rectangle : coins arrondis 9">
            <a:hlinkClick r:id="rId7" action="ppaction://hlinksldjump"/>
            <a:extLst>
              <a:ext uri="{FF2B5EF4-FFF2-40B4-BE49-F238E27FC236}">
                <a16:creationId xmlns:a16="http://schemas.microsoft.com/office/drawing/2014/main" id="{A8652154-8517-E1E7-AED4-EC7085410BDE}"/>
              </a:ext>
            </a:extLst>
          </p:cNvPr>
          <p:cNvSpPr/>
          <p:nvPr/>
        </p:nvSpPr>
        <p:spPr>
          <a:xfrm>
            <a:off x="1312922" y="3758322"/>
            <a:ext cx="5708850" cy="502072"/>
          </a:xfrm>
          <a:prstGeom prst="roundRect">
            <a:avLst>
              <a:gd name="adj" fmla="val 50000"/>
            </a:avLst>
          </a:prstGeom>
          <a:solidFill>
            <a:schemeClr val="bg1">
              <a:alpha val="90000"/>
            </a:schemeClr>
          </a:solidFill>
          <a:ln>
            <a:noFill/>
          </a:ln>
          <a:effectLst>
            <a:outerShdw blurRad="137297" dist="38100" dir="2700000" algn="tl" rotWithShape="0">
              <a:schemeClr val="accent4">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r>
              <a:rPr lang="fr-FR" b="1" dirty="0">
                <a:solidFill>
                  <a:schemeClr val="dk1"/>
                </a:solidFill>
                <a:ea typeface="Calibri"/>
                <a:cs typeface="Calibri"/>
                <a:sym typeface="Calibri"/>
              </a:rPr>
              <a:t>Les questions autour de la thérapie génique</a:t>
            </a:r>
          </a:p>
        </p:txBody>
      </p:sp>
      <p:sp>
        <p:nvSpPr>
          <p:cNvPr id="11" name="Rectangle : coins arrondis 10">
            <a:hlinkClick r:id="rId8" action="ppaction://hlinksldjump"/>
            <a:extLst>
              <a:ext uri="{FF2B5EF4-FFF2-40B4-BE49-F238E27FC236}">
                <a16:creationId xmlns:a16="http://schemas.microsoft.com/office/drawing/2014/main" id="{DE149E3E-89B4-BCE9-FB3C-2C1704ED1996}"/>
              </a:ext>
            </a:extLst>
          </p:cNvPr>
          <p:cNvSpPr/>
          <p:nvPr/>
        </p:nvSpPr>
        <p:spPr>
          <a:xfrm>
            <a:off x="1312922" y="4386119"/>
            <a:ext cx="5708850" cy="502072"/>
          </a:xfrm>
          <a:prstGeom prst="roundRect">
            <a:avLst>
              <a:gd name="adj" fmla="val 50000"/>
            </a:avLst>
          </a:prstGeom>
          <a:solidFill>
            <a:schemeClr val="bg1">
              <a:alpha val="90000"/>
            </a:schemeClr>
          </a:solidFill>
          <a:ln>
            <a:noFill/>
          </a:ln>
          <a:effectLst>
            <a:outerShdw blurRad="137297" dist="38100" dir="2700000" algn="tl" rotWithShape="0">
              <a:schemeClr val="accent4">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r>
              <a:rPr lang="fr-FR" b="1" dirty="0">
                <a:solidFill>
                  <a:schemeClr val="dk1"/>
                </a:solidFill>
                <a:ea typeface="Calibri"/>
                <a:cs typeface="Calibri"/>
                <a:sym typeface="Calibri"/>
              </a:rPr>
              <a:t>Glossaire </a:t>
            </a:r>
            <a:r>
              <a:rPr lang="fr-FR" dirty="0">
                <a:solidFill>
                  <a:schemeClr val="dk1"/>
                </a:solidFill>
                <a:ea typeface="Calibri"/>
                <a:cs typeface="Calibri"/>
                <a:sym typeface="Calibri"/>
              </a:rPr>
              <a:t>(définitions des mots </a:t>
            </a:r>
            <a:r>
              <a:rPr lang="fr-FR" b="1" dirty="0">
                <a:solidFill>
                  <a:schemeClr val="accent1"/>
                </a:solidFill>
                <a:ea typeface="Calibri"/>
                <a:cs typeface="Calibri"/>
                <a:sym typeface="Calibri"/>
              </a:rPr>
              <a:t>en vert</a:t>
            </a:r>
            <a:r>
              <a:rPr lang="fr-FR" dirty="0">
                <a:solidFill>
                  <a:schemeClr val="dk1"/>
                </a:solidFill>
                <a:ea typeface="Calibri"/>
                <a:cs typeface="Calibri"/>
                <a:sym typeface="Calibri"/>
              </a:rPr>
              <a:t>)</a:t>
            </a:r>
          </a:p>
        </p:txBody>
      </p:sp>
      <p:sp>
        <p:nvSpPr>
          <p:cNvPr id="12" name="Rectangle : coins arrondis 11">
            <a:hlinkClick r:id="rId9" action="ppaction://hlinksldjump"/>
            <a:extLst>
              <a:ext uri="{FF2B5EF4-FFF2-40B4-BE49-F238E27FC236}">
                <a16:creationId xmlns:a16="http://schemas.microsoft.com/office/drawing/2014/main" id="{5774174B-03CC-2267-4A7E-8D98A4A43F01}"/>
              </a:ext>
            </a:extLst>
          </p:cNvPr>
          <p:cNvSpPr/>
          <p:nvPr/>
        </p:nvSpPr>
        <p:spPr>
          <a:xfrm>
            <a:off x="1312921" y="5013916"/>
            <a:ext cx="5708851" cy="502072"/>
          </a:xfrm>
          <a:prstGeom prst="roundRect">
            <a:avLst>
              <a:gd name="adj" fmla="val 50000"/>
            </a:avLst>
          </a:prstGeom>
          <a:solidFill>
            <a:schemeClr val="bg1">
              <a:alpha val="90000"/>
            </a:schemeClr>
          </a:solidFill>
          <a:ln>
            <a:noFill/>
          </a:ln>
          <a:effectLst>
            <a:outerShdw blurRad="137297" dist="38100" dir="2700000" algn="tl" rotWithShape="0">
              <a:schemeClr val="accent4">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r>
              <a:rPr lang="fr-FR" b="1" dirty="0">
                <a:solidFill>
                  <a:schemeClr val="dk1"/>
                </a:solidFill>
                <a:ea typeface="Calibri"/>
                <a:cs typeface="Calibri"/>
                <a:sym typeface="Calibri"/>
              </a:rPr>
              <a:t>Liens utiles</a:t>
            </a:r>
          </a:p>
        </p:txBody>
      </p:sp>
      <p:sp>
        <p:nvSpPr>
          <p:cNvPr id="3" name="Rectangle : coins arrondis 2">
            <a:hlinkClick r:id="rId10" action="ppaction://hlinksldjump"/>
            <a:extLst>
              <a:ext uri="{FF2B5EF4-FFF2-40B4-BE49-F238E27FC236}">
                <a16:creationId xmlns:a16="http://schemas.microsoft.com/office/drawing/2014/main" id="{3937F3D8-8444-0274-2371-5B58651AE716}"/>
              </a:ext>
            </a:extLst>
          </p:cNvPr>
          <p:cNvSpPr/>
          <p:nvPr/>
        </p:nvSpPr>
        <p:spPr>
          <a:xfrm>
            <a:off x="1312922" y="3133609"/>
            <a:ext cx="5708850" cy="502072"/>
          </a:xfrm>
          <a:prstGeom prst="roundRect">
            <a:avLst>
              <a:gd name="adj" fmla="val 50000"/>
            </a:avLst>
          </a:prstGeom>
          <a:solidFill>
            <a:schemeClr val="bg1">
              <a:alpha val="90000"/>
            </a:schemeClr>
          </a:solidFill>
          <a:ln>
            <a:noFill/>
          </a:ln>
          <a:effectLst>
            <a:outerShdw blurRad="137297" dist="38100" dir="2700000" algn="tl" rotWithShape="0">
              <a:schemeClr val="accent4">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r>
              <a:rPr lang="fr-FR" b="1" dirty="0">
                <a:solidFill>
                  <a:schemeClr val="dk1"/>
                </a:solidFill>
                <a:ea typeface="Calibri"/>
                <a:cs typeface="Calibri"/>
                <a:sym typeface="Calibri"/>
              </a:rPr>
              <a:t>Les essais de thérapie génique en cours</a:t>
            </a:r>
          </a:p>
        </p:txBody>
      </p:sp>
    </p:spTree>
    <p:extLst>
      <p:ext uri="{BB962C8B-B14F-4D97-AF65-F5344CB8AC3E}">
        <p14:creationId xmlns:p14="http://schemas.microsoft.com/office/powerpoint/2010/main" val="99489743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3" presetClass="entr" presetSubtype="16"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childTnLst>
                                </p:cTn>
                              </p:par>
                            </p:childTnLst>
                          </p:cTn>
                        </p:par>
                        <p:par>
                          <p:cTn id="15" fill="hold">
                            <p:stCondLst>
                              <p:cond delay="1500"/>
                            </p:stCondLst>
                            <p:childTnLst>
                              <p:par>
                                <p:cTn id="16" presetID="12" presetClass="entr" presetSubtype="8"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p:tgtEl>
                                          <p:spTgt spid="4"/>
                                        </p:tgtEl>
                                        <p:attrNameLst>
                                          <p:attrName>ppt_x</p:attrName>
                                        </p:attrNameLst>
                                      </p:cBhvr>
                                      <p:tavLst>
                                        <p:tav tm="0">
                                          <p:val>
                                            <p:strVal val="#ppt_x-#ppt_w*1.125000"/>
                                          </p:val>
                                        </p:tav>
                                        <p:tav tm="100000">
                                          <p:val>
                                            <p:strVal val="#ppt_x"/>
                                          </p:val>
                                        </p:tav>
                                      </p:tavLst>
                                    </p:anim>
                                    <p:animEffect transition="in" filter="wipe(right)">
                                      <p:cBhvr>
                                        <p:cTn id="19" dur="500"/>
                                        <p:tgtEl>
                                          <p:spTgt spid="4"/>
                                        </p:tgtEl>
                                      </p:cBhvr>
                                    </p:animEffect>
                                  </p:childTnLst>
                                </p:cTn>
                              </p:par>
                            </p:childTnLst>
                          </p:cTn>
                        </p:par>
                        <p:par>
                          <p:cTn id="20" fill="hold">
                            <p:stCondLst>
                              <p:cond delay="2000"/>
                            </p:stCondLst>
                            <p:childTnLst>
                              <p:par>
                                <p:cTn id="21" presetID="12" presetClass="entr" presetSubtype="8"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p:tgtEl>
                                          <p:spTgt spid="6"/>
                                        </p:tgtEl>
                                        <p:attrNameLst>
                                          <p:attrName>ppt_x</p:attrName>
                                        </p:attrNameLst>
                                      </p:cBhvr>
                                      <p:tavLst>
                                        <p:tav tm="0">
                                          <p:val>
                                            <p:strVal val="#ppt_x-#ppt_w*1.125000"/>
                                          </p:val>
                                        </p:tav>
                                        <p:tav tm="100000">
                                          <p:val>
                                            <p:strVal val="#ppt_x"/>
                                          </p:val>
                                        </p:tav>
                                      </p:tavLst>
                                    </p:anim>
                                    <p:animEffect transition="in" filter="wipe(right)">
                                      <p:cBhvr>
                                        <p:cTn id="24" dur="500"/>
                                        <p:tgtEl>
                                          <p:spTgt spid="6"/>
                                        </p:tgtEl>
                                      </p:cBhvr>
                                    </p:animEffect>
                                  </p:childTnLst>
                                </p:cTn>
                              </p:par>
                            </p:childTnLst>
                          </p:cTn>
                        </p:par>
                        <p:par>
                          <p:cTn id="25" fill="hold">
                            <p:stCondLst>
                              <p:cond delay="2500"/>
                            </p:stCondLst>
                            <p:childTnLst>
                              <p:par>
                                <p:cTn id="26" presetID="12" presetClass="entr" presetSubtype="8"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p:tgtEl>
                                          <p:spTgt spid="7"/>
                                        </p:tgtEl>
                                        <p:attrNameLst>
                                          <p:attrName>ppt_x</p:attrName>
                                        </p:attrNameLst>
                                      </p:cBhvr>
                                      <p:tavLst>
                                        <p:tav tm="0">
                                          <p:val>
                                            <p:strVal val="#ppt_x-#ppt_w*1.125000"/>
                                          </p:val>
                                        </p:tav>
                                        <p:tav tm="100000">
                                          <p:val>
                                            <p:strVal val="#ppt_x"/>
                                          </p:val>
                                        </p:tav>
                                      </p:tavLst>
                                    </p:anim>
                                    <p:animEffect transition="in" filter="wipe(right)">
                                      <p:cBhvr>
                                        <p:cTn id="29" dur="500"/>
                                        <p:tgtEl>
                                          <p:spTgt spid="7"/>
                                        </p:tgtEl>
                                      </p:cBhvr>
                                    </p:animEffect>
                                  </p:childTnLst>
                                </p:cTn>
                              </p:par>
                            </p:childTnLst>
                          </p:cTn>
                        </p:par>
                        <p:par>
                          <p:cTn id="30" fill="hold">
                            <p:stCondLst>
                              <p:cond delay="3000"/>
                            </p:stCondLst>
                            <p:childTnLst>
                              <p:par>
                                <p:cTn id="31" presetID="12" presetClass="entr" presetSubtype="8" fill="hold" grpId="0" nodeType="after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additive="base">
                                        <p:cTn id="33" dur="500"/>
                                        <p:tgtEl>
                                          <p:spTgt spid="3"/>
                                        </p:tgtEl>
                                        <p:attrNameLst>
                                          <p:attrName>ppt_x</p:attrName>
                                        </p:attrNameLst>
                                      </p:cBhvr>
                                      <p:tavLst>
                                        <p:tav tm="0">
                                          <p:val>
                                            <p:strVal val="#ppt_x-#ppt_w*1.125000"/>
                                          </p:val>
                                        </p:tav>
                                        <p:tav tm="100000">
                                          <p:val>
                                            <p:strVal val="#ppt_x"/>
                                          </p:val>
                                        </p:tav>
                                      </p:tavLst>
                                    </p:anim>
                                    <p:animEffect transition="in" filter="wipe(right)">
                                      <p:cBhvr>
                                        <p:cTn id="34" dur="500"/>
                                        <p:tgtEl>
                                          <p:spTgt spid="3"/>
                                        </p:tgtEl>
                                      </p:cBhvr>
                                    </p:animEffect>
                                  </p:childTnLst>
                                </p:cTn>
                              </p:par>
                            </p:childTnLst>
                          </p:cTn>
                        </p:par>
                        <p:par>
                          <p:cTn id="35" fill="hold">
                            <p:stCondLst>
                              <p:cond delay="3500"/>
                            </p:stCondLst>
                            <p:childTnLst>
                              <p:par>
                                <p:cTn id="36" presetID="12" presetClass="entr" presetSubtype="8"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additive="base">
                                        <p:cTn id="38" dur="500"/>
                                        <p:tgtEl>
                                          <p:spTgt spid="10"/>
                                        </p:tgtEl>
                                        <p:attrNameLst>
                                          <p:attrName>ppt_x</p:attrName>
                                        </p:attrNameLst>
                                      </p:cBhvr>
                                      <p:tavLst>
                                        <p:tav tm="0">
                                          <p:val>
                                            <p:strVal val="#ppt_x-#ppt_w*1.125000"/>
                                          </p:val>
                                        </p:tav>
                                        <p:tav tm="100000">
                                          <p:val>
                                            <p:strVal val="#ppt_x"/>
                                          </p:val>
                                        </p:tav>
                                      </p:tavLst>
                                    </p:anim>
                                    <p:animEffect transition="in" filter="wipe(right)">
                                      <p:cBhvr>
                                        <p:cTn id="39" dur="500"/>
                                        <p:tgtEl>
                                          <p:spTgt spid="10"/>
                                        </p:tgtEl>
                                      </p:cBhvr>
                                    </p:animEffect>
                                  </p:childTnLst>
                                </p:cTn>
                              </p:par>
                            </p:childTnLst>
                          </p:cTn>
                        </p:par>
                        <p:par>
                          <p:cTn id="40" fill="hold">
                            <p:stCondLst>
                              <p:cond delay="4000"/>
                            </p:stCondLst>
                            <p:childTnLst>
                              <p:par>
                                <p:cTn id="41" presetID="12" presetClass="entr" presetSubtype="8"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p:tgtEl>
                                          <p:spTgt spid="11"/>
                                        </p:tgtEl>
                                        <p:attrNameLst>
                                          <p:attrName>ppt_x</p:attrName>
                                        </p:attrNameLst>
                                      </p:cBhvr>
                                      <p:tavLst>
                                        <p:tav tm="0">
                                          <p:val>
                                            <p:strVal val="#ppt_x-#ppt_w*1.125000"/>
                                          </p:val>
                                        </p:tav>
                                        <p:tav tm="100000">
                                          <p:val>
                                            <p:strVal val="#ppt_x"/>
                                          </p:val>
                                        </p:tav>
                                      </p:tavLst>
                                    </p:anim>
                                    <p:animEffect transition="in" filter="wipe(right)">
                                      <p:cBhvr>
                                        <p:cTn id="44" dur="500"/>
                                        <p:tgtEl>
                                          <p:spTgt spid="11"/>
                                        </p:tgtEl>
                                      </p:cBhvr>
                                    </p:animEffect>
                                  </p:childTnLst>
                                </p:cTn>
                              </p:par>
                            </p:childTnLst>
                          </p:cTn>
                        </p:par>
                        <p:par>
                          <p:cTn id="45" fill="hold">
                            <p:stCondLst>
                              <p:cond delay="4500"/>
                            </p:stCondLst>
                            <p:childTnLst>
                              <p:par>
                                <p:cTn id="46" presetID="12" presetClass="entr" presetSubtype="8" fill="hold" grpId="0" nodeType="afterEffect">
                                  <p:stCondLst>
                                    <p:cond delay="0"/>
                                  </p:stCondLst>
                                  <p:childTnLst>
                                    <p:set>
                                      <p:cBhvr>
                                        <p:cTn id="47" dur="1" fill="hold">
                                          <p:stCondLst>
                                            <p:cond delay="0"/>
                                          </p:stCondLst>
                                        </p:cTn>
                                        <p:tgtEl>
                                          <p:spTgt spid="12"/>
                                        </p:tgtEl>
                                        <p:attrNameLst>
                                          <p:attrName>style.visibility</p:attrName>
                                        </p:attrNameLst>
                                      </p:cBhvr>
                                      <p:to>
                                        <p:strVal val="visible"/>
                                      </p:to>
                                    </p:set>
                                    <p:anim calcmode="lin" valueType="num">
                                      <p:cBhvr additive="base">
                                        <p:cTn id="48" dur="500"/>
                                        <p:tgtEl>
                                          <p:spTgt spid="12"/>
                                        </p:tgtEl>
                                        <p:attrNameLst>
                                          <p:attrName>ppt_x</p:attrName>
                                        </p:attrNameLst>
                                      </p:cBhvr>
                                      <p:tavLst>
                                        <p:tav tm="0">
                                          <p:val>
                                            <p:strVal val="#ppt_x-#ppt_w*1.125000"/>
                                          </p:val>
                                        </p:tav>
                                        <p:tav tm="100000">
                                          <p:val>
                                            <p:strVal val="#ppt_x"/>
                                          </p:val>
                                        </p:tav>
                                      </p:tavLst>
                                    </p:anim>
                                    <p:animEffect transition="in" filter="wipe(right)">
                                      <p:cBhvr>
                                        <p:cTn id="4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6" grpId="0" animBg="1"/>
      <p:bldP spid="7" grpId="0" animBg="1"/>
      <p:bldP spid="10" grpId="0" animBg="1"/>
      <p:bldP spid="11" grpId="0" animBg="1"/>
      <p:bldP spid="12" grpId="0" animBg="1"/>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CC7D8-092E-9993-D598-6E5B9668C637}"/>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31A362C8-06B3-96CD-77BE-71CF87A272B8}"/>
              </a:ext>
            </a:extLst>
          </p:cNvPr>
          <p:cNvSpPr txBox="1"/>
          <p:nvPr/>
        </p:nvSpPr>
        <p:spPr>
          <a:xfrm>
            <a:off x="8093313" y="1838084"/>
            <a:ext cx="3443417" cy="3046988"/>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lIns="91440" tIns="45720" rIns="91440" bIns="45720" rtlCol="0" anchor="t">
            <a:spAutoFit/>
          </a:bodyPr>
          <a:lstStyle/>
          <a:p>
            <a:r>
              <a:rPr lang="fr-FR" sz="2400" b="1" dirty="0"/>
              <a:t>Dans la mucoviscidose</a:t>
            </a:r>
            <a:r>
              <a:rPr lang="fr-FR" sz="2400" dirty="0"/>
              <a:t>, </a:t>
            </a:r>
            <a:endParaRPr lang="fr-FR" sz="2000" dirty="0">
              <a:ea typeface="Calibri" panose="020F0502020204030204"/>
              <a:cs typeface="Calibri" panose="020F0502020204030204"/>
            </a:endParaRPr>
          </a:p>
          <a:p>
            <a:r>
              <a:rPr lang="fr-FR" sz="2400" dirty="0"/>
              <a:t>la présence d’une </a:t>
            </a:r>
            <a:r>
              <a:rPr lang="fr-FR" sz="2400" b="1" dirty="0">
                <a:solidFill>
                  <a:srgbClr val="00A292"/>
                </a:solidFill>
              </a:rPr>
              <a:t>mutation</a:t>
            </a:r>
            <a:r>
              <a:rPr lang="fr-FR" sz="2400" dirty="0"/>
              <a:t> sur chacune des 2</a:t>
            </a:r>
            <a:r>
              <a:rPr lang="fr-FR" sz="2400" dirty="0">
                <a:solidFill>
                  <a:srgbClr val="FF0000"/>
                </a:solidFill>
              </a:rPr>
              <a:t> </a:t>
            </a:r>
            <a:r>
              <a:rPr lang="fr-FR" sz="2400" dirty="0">
                <a:solidFill>
                  <a:schemeClr val="tx1"/>
                </a:solidFill>
              </a:rPr>
              <a:t>copies du </a:t>
            </a:r>
            <a:r>
              <a:rPr lang="fr-FR" sz="2400" b="1" dirty="0">
                <a:solidFill>
                  <a:srgbClr val="00A292"/>
                </a:solidFill>
              </a:rPr>
              <a:t>gène</a:t>
            </a:r>
            <a:r>
              <a:rPr lang="fr-FR" sz="2400" b="1" i="1" dirty="0">
                <a:solidFill>
                  <a:srgbClr val="00A292"/>
                </a:solidFill>
              </a:rPr>
              <a:t> </a:t>
            </a:r>
            <a:r>
              <a:rPr lang="fr-FR" sz="2400" i="1" dirty="0"/>
              <a:t>CFTR</a:t>
            </a:r>
            <a:r>
              <a:rPr lang="fr-FR" sz="2400" dirty="0"/>
              <a:t> entraine une absence de </a:t>
            </a:r>
            <a:r>
              <a:rPr lang="fr-FR" sz="2400" b="1" dirty="0">
                <a:solidFill>
                  <a:srgbClr val="00A292"/>
                </a:solidFill>
              </a:rPr>
              <a:t>protéine CFTR</a:t>
            </a:r>
            <a:r>
              <a:rPr lang="fr-FR" sz="2400" dirty="0"/>
              <a:t> ou la fabrication d’une </a:t>
            </a:r>
            <a:r>
              <a:rPr lang="fr-FR" sz="2400" b="1" dirty="0">
                <a:solidFill>
                  <a:srgbClr val="00A292"/>
                </a:solidFill>
              </a:rPr>
              <a:t>protéine CFTR</a:t>
            </a:r>
            <a:r>
              <a:rPr lang="fr-FR" sz="2400" dirty="0">
                <a:solidFill>
                  <a:schemeClr val="tx1"/>
                </a:solidFill>
              </a:rPr>
              <a:t> </a:t>
            </a:r>
            <a:r>
              <a:rPr lang="fr-FR" sz="2400" dirty="0"/>
              <a:t>non-fonctionnelle.</a:t>
            </a:r>
            <a:endParaRPr lang="fr-FR" sz="2000" dirty="0"/>
          </a:p>
        </p:txBody>
      </p:sp>
      <p:sp>
        <p:nvSpPr>
          <p:cNvPr id="5" name="Titre 4">
            <a:extLst>
              <a:ext uri="{FF2B5EF4-FFF2-40B4-BE49-F238E27FC236}">
                <a16:creationId xmlns:a16="http://schemas.microsoft.com/office/drawing/2014/main" id="{11FA41FC-C32C-0909-F817-8DD2BA66FB1C}"/>
              </a:ext>
            </a:extLst>
          </p:cNvPr>
          <p:cNvSpPr txBox="1">
            <a:spLocks noGrp="1"/>
          </p:cNvSpPr>
          <p:nvPr>
            <p:ph type="title" idx="4294967295"/>
          </p:nvPr>
        </p:nvSpPr>
        <p:spPr>
          <a:xfrm>
            <a:off x="655271" y="354856"/>
            <a:ext cx="6135360" cy="692468"/>
          </a:xfrm>
          <a:prstGeom prst="roundRect">
            <a:avLst>
              <a:gd name="adj" fmla="val 50000"/>
            </a:avLst>
          </a:prstGeom>
          <a:solidFill>
            <a:schemeClr val="tx1"/>
          </a:solidFill>
          <a:ln>
            <a:noFill/>
            <a:prstDash/>
          </a:ln>
          <a:effectLst/>
        </p:spPr>
        <p:txBody>
          <a:bodyPr rot="0" spcFirstLastPara="0" vertOverflow="overflow" horzOverflow="overflow" vert="horz" wrap="none" lIns="144000" tIns="0" rIns="10800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schemeClr val="bg1"/>
                </a:solidFill>
                <a:effectLst/>
                <a:uLnTx/>
                <a:uFillTx/>
                <a:latin typeface="+mn-lt"/>
                <a:ea typeface="+mn-ea"/>
                <a:cs typeface="Readex Pro"/>
              </a:rPr>
              <a:t>La fabrication de la protéine CFTR</a:t>
            </a:r>
          </a:p>
        </p:txBody>
      </p:sp>
      <p:pic>
        <p:nvPicPr>
          <p:cNvPr id="10" name="schema3_voienormale">
            <a:hlinkClick r:id="" action="ppaction://media"/>
            <a:extLst>
              <a:ext uri="{FF2B5EF4-FFF2-40B4-BE49-F238E27FC236}">
                <a16:creationId xmlns:a16="http://schemas.microsoft.com/office/drawing/2014/main" id="{F392A666-08DA-90BA-4EC8-009000D2E240}"/>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655270" y="1247142"/>
            <a:ext cx="7084801" cy="3985200"/>
          </a:xfrm>
          <a:prstGeom prst="roundRect">
            <a:avLst>
              <a:gd name="adj" fmla="val 7092"/>
            </a:avLst>
          </a:prstGeom>
          <a:solidFill>
            <a:schemeClr val="bg1">
              <a:alpha val="90000"/>
            </a:schemeClr>
          </a:solidFill>
          <a:ln>
            <a:noFill/>
          </a:ln>
          <a:effectLst>
            <a:outerShdw blurRad="137297" dist="38100" dir="2700000" algn="tl" rotWithShape="0">
              <a:schemeClr val="tx1">
                <a:alpha val="40000"/>
              </a:schemeClr>
            </a:outerShdw>
          </a:effectLst>
        </p:spPr>
      </p:pic>
      <p:pic>
        <p:nvPicPr>
          <p:cNvPr id="13" name="schema3_voiemutee">
            <a:hlinkClick r:id="" action="ppaction://media"/>
            <a:extLst>
              <a:ext uri="{FF2B5EF4-FFF2-40B4-BE49-F238E27FC236}">
                <a16:creationId xmlns:a16="http://schemas.microsoft.com/office/drawing/2014/main" id="{E36D9DE5-2D21-3746-04BD-7DB39438FE9F}"/>
              </a:ext>
            </a:extLst>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a:xfrm>
            <a:off x="655270" y="1247142"/>
            <a:ext cx="7084800" cy="3985200"/>
          </a:xfrm>
          <a:prstGeom prst="roundRect">
            <a:avLst>
              <a:gd name="adj" fmla="val 7092"/>
            </a:avLst>
          </a:prstGeom>
          <a:solidFill>
            <a:schemeClr val="bg1">
              <a:alpha val="90000"/>
            </a:schemeClr>
          </a:solidFill>
          <a:ln>
            <a:noFill/>
          </a:ln>
          <a:effectLst>
            <a:outerShdw blurRad="137297" dist="38100" dir="2700000" algn="tl" rotWithShape="0">
              <a:schemeClr val="tx1">
                <a:alpha val="40000"/>
              </a:schemeClr>
            </a:outerShdw>
          </a:effectLst>
        </p:spPr>
      </p:pic>
    </p:spTree>
    <p:extLst>
      <p:ext uri="{BB962C8B-B14F-4D97-AF65-F5344CB8AC3E}">
        <p14:creationId xmlns:p14="http://schemas.microsoft.com/office/powerpoint/2010/main" val="246720987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18120" fill="hold"/>
                                        <p:tgtEl>
                                          <p:spTgt spid="10"/>
                                        </p:tgtEl>
                                      </p:cBhvr>
                                    </p:cmd>
                                  </p:childTnLst>
                                </p:cTn>
                              </p:par>
                            </p:childTnLst>
                          </p:cTn>
                        </p:par>
                      </p:childTnLst>
                    </p:cTn>
                  </p:par>
                  <p:par>
                    <p:cTn id="20" fill="hold">
                      <p:stCondLst>
                        <p:cond delay="indefinite"/>
                      </p:stCondLst>
                      <p:childTnLst>
                        <p:par>
                          <p:cTn id="21" fill="hold">
                            <p:stCondLst>
                              <p:cond delay="0"/>
                            </p:stCondLst>
                            <p:childTnLst>
                              <p:par>
                                <p:cTn id="22" presetID="12" presetClass="entr" presetSubtype="2"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p:tgtEl>
                                          <p:spTgt spid="3"/>
                                        </p:tgtEl>
                                        <p:attrNameLst>
                                          <p:attrName>ppt_x</p:attrName>
                                        </p:attrNameLst>
                                      </p:cBhvr>
                                      <p:tavLst>
                                        <p:tav tm="0">
                                          <p:val>
                                            <p:strVal val="#ppt_x+#ppt_w*1.125000"/>
                                          </p:val>
                                        </p:tav>
                                        <p:tav tm="100000">
                                          <p:val>
                                            <p:strVal val="#ppt_x"/>
                                          </p:val>
                                        </p:tav>
                                      </p:tavLst>
                                    </p:anim>
                                    <p:animEffect transition="in" filter="wipe(left)">
                                      <p:cBhvr>
                                        <p:cTn id="25" dur="5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3"/>
                                        </p:tgtEl>
                                        <p:attrNameLst>
                                          <p:attrName>style.visibility</p:attrName>
                                        </p:attrNameLst>
                                      </p:cBhvr>
                                      <p:to>
                                        <p:strVal val="visible"/>
                                      </p:to>
                                    </p:set>
                                  </p:childTnLst>
                                </p:cTn>
                              </p:par>
                              <p:par>
                                <p:cTn id="30" presetID="1" presetClass="exit" presetSubtype="0" fill="hold" nodeType="withEffect">
                                  <p:stCondLst>
                                    <p:cond delay="0"/>
                                  </p:stCondLst>
                                  <p:childTnLst>
                                    <p:set>
                                      <p:cBhvr>
                                        <p:cTn id="31" dur="1" fill="hold">
                                          <p:stCondLst>
                                            <p:cond delay="0"/>
                                          </p:stCondLst>
                                        </p:cTn>
                                        <p:tgtEl>
                                          <p:spTgt spid="10"/>
                                        </p:tgtEl>
                                        <p:attrNameLst>
                                          <p:attrName>style.visibility</p:attrName>
                                        </p:attrNameLst>
                                      </p:cBhvr>
                                      <p:to>
                                        <p:strVal val="hidden"/>
                                      </p:to>
                                    </p:set>
                                    <p:cmd type="call" cmd="stop">
                                      <p:cBhvr>
                                        <p:cTn id="32" dur="1">
                                          <p:stCondLst>
                                            <p:cond delay="0"/>
                                          </p:stCondLst>
                                        </p:cTn>
                                        <p:tgtEl>
                                          <p:spTgt spid="10"/>
                                        </p:tgtEl>
                                      </p:cBhvr>
                                    </p:cmd>
                                  </p:childTnLst>
                                </p:cTn>
                              </p:par>
                            </p:childTnLst>
                          </p:cTn>
                        </p:par>
                      </p:childTnLst>
                    </p:cTn>
                  </p:par>
                  <p:par>
                    <p:cTn id="33" fill="hold">
                      <p:stCondLst>
                        <p:cond delay="indefinite"/>
                      </p:stCondLst>
                      <p:childTnLst>
                        <p:par>
                          <p:cTn id="34" fill="hold">
                            <p:stCondLst>
                              <p:cond delay="0"/>
                            </p:stCondLst>
                            <p:childTnLst>
                              <p:par>
                                <p:cTn id="35" presetID="1" presetClass="mediacall" presetSubtype="0" fill="hold" nodeType="clickEffect">
                                  <p:stCondLst>
                                    <p:cond delay="0"/>
                                  </p:stCondLst>
                                  <p:childTnLst>
                                    <p:cmd type="call" cmd="playFrom(0.0)">
                                      <p:cBhvr>
                                        <p:cTn id="36" dur="18800"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37" restart="whenNotActive" fill="hold" evtFilter="cancelBubble" nodeType="interactiveSeq">
                <p:stCondLst>
                  <p:cond evt="onClick" delay="0">
                    <p:tgtEl>
                      <p:spTgt spid="10"/>
                    </p:tgtEl>
                  </p:cond>
                </p:stCondLst>
                <p:endSync evt="end" delay="0">
                  <p:rtn val="all"/>
                </p:endSync>
                <p:childTnLst>
                  <p:par>
                    <p:cTn id="38" fill="hold">
                      <p:stCondLst>
                        <p:cond delay="0"/>
                      </p:stCondLst>
                      <p:childTnLst>
                        <p:par>
                          <p:cTn id="39" fill="hold">
                            <p:stCondLst>
                              <p:cond delay="0"/>
                            </p:stCondLst>
                            <p:childTnLst>
                              <p:par>
                                <p:cTn id="40" presetID="2" presetClass="mediacall" presetSubtype="0" fill="hold" nodeType="clickEffect">
                                  <p:stCondLst>
                                    <p:cond delay="0"/>
                                  </p:stCondLst>
                                  <p:childTnLst>
                                    <p:cmd type="call" cmd="togglePause">
                                      <p:cBhvr>
                                        <p:cTn id="41" dur="1" fill="hold"/>
                                        <p:tgtEl>
                                          <p:spTgt spid="10"/>
                                        </p:tgtEl>
                                      </p:cBhvr>
                                    </p:cmd>
                                  </p:childTnLst>
                                </p:cTn>
                              </p:par>
                            </p:childTnLst>
                          </p:cTn>
                        </p:par>
                      </p:childTnLst>
                    </p:cTn>
                  </p:par>
                </p:childTnLst>
              </p:cTn>
              <p:nextCondLst>
                <p:cond evt="onClick" delay="0">
                  <p:tgtEl>
                    <p:spTgt spid="10"/>
                  </p:tgtEl>
                </p:cond>
              </p:nextCondLst>
            </p:seq>
            <p:video>
              <p:cMediaNode vol="80000">
                <p:cTn id="42" fill="hold" display="0">
                  <p:stCondLst>
                    <p:cond delay="indefinite"/>
                  </p:stCondLst>
                </p:cTn>
                <p:tgtEl>
                  <p:spTgt spid="10"/>
                </p:tgtEl>
              </p:cMediaNode>
            </p:video>
            <p:video>
              <p:cMediaNode vol="80000">
                <p:cTn id="43" fill="hold" display="0">
                  <p:stCondLst>
                    <p:cond delay="indefinite"/>
                  </p:stCondLst>
                </p:cTn>
                <p:tgtEl>
                  <p:spTgt spid="13"/>
                </p:tgtEl>
              </p:cMediaNode>
            </p:video>
            <p:seq concurrent="1" nextAc="seek">
              <p:cTn id="44" restart="whenNotActive" fill="hold" evtFilter="cancelBubble" nodeType="interactiveSeq">
                <p:stCondLst>
                  <p:cond evt="onClick" delay="0">
                    <p:tgtEl>
                      <p:spTgt spid="13"/>
                    </p:tgtEl>
                  </p:cond>
                </p:stCondLst>
                <p:endSync evt="end" delay="0">
                  <p:rtn val="all"/>
                </p:endSync>
                <p:childTnLst>
                  <p:par>
                    <p:cTn id="45" fill="hold">
                      <p:stCondLst>
                        <p:cond delay="0"/>
                      </p:stCondLst>
                      <p:childTnLst>
                        <p:par>
                          <p:cTn id="46" fill="hold">
                            <p:stCondLst>
                              <p:cond delay="0"/>
                            </p:stCondLst>
                            <p:childTnLst>
                              <p:par>
                                <p:cTn id="47" presetID="2" presetClass="mediacall" presetSubtype="0" fill="hold" nodeType="clickEffect">
                                  <p:stCondLst>
                                    <p:cond delay="0"/>
                                  </p:stCondLst>
                                  <p:childTnLst>
                                    <p:cmd type="call" cmd="togglePause">
                                      <p:cBhvr>
                                        <p:cTn id="48" dur="1" fill="hold"/>
                                        <p:tgtEl>
                                          <p:spTgt spid="13"/>
                                        </p:tgtEl>
                                      </p:cBhvr>
                                    </p:cmd>
                                  </p:childTnLst>
                                </p:cTn>
                              </p:par>
                            </p:childTnLst>
                          </p:cTn>
                        </p:par>
                      </p:childTnLst>
                    </p:cTn>
                  </p:par>
                </p:childTnLst>
              </p:cTn>
              <p:nextCondLst>
                <p:cond evt="onClick" delay="0">
                  <p:tgtEl>
                    <p:spTgt spid="13"/>
                  </p:tgtEl>
                </p:cond>
              </p:nextCondLst>
            </p:seq>
          </p:childTnLst>
        </p:cTn>
      </p:par>
    </p:tnLst>
    <p:bldLst>
      <p:bldP spid="3" grpId="0"/>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6D416D-CB74-12C9-938D-9CC8015CF8C3}"/>
            </a:ext>
          </a:extLst>
        </p:cNvPr>
        <p:cNvGrpSpPr/>
        <p:nvPr/>
      </p:nvGrpSpPr>
      <p:grpSpPr>
        <a:xfrm>
          <a:off x="0" y="0"/>
          <a:ext cx="0" cy="0"/>
          <a:chOff x="0" y="0"/>
          <a:chExt cx="0" cy="0"/>
        </a:xfrm>
      </p:grpSpPr>
      <p:grpSp>
        <p:nvGrpSpPr>
          <p:cNvPr id="9" name="Groupe 8">
            <a:extLst>
              <a:ext uri="{FF2B5EF4-FFF2-40B4-BE49-F238E27FC236}">
                <a16:creationId xmlns:a16="http://schemas.microsoft.com/office/drawing/2014/main" id="{C2328C3F-0571-2EE6-BDD0-A9555CA61A70}"/>
              </a:ext>
            </a:extLst>
          </p:cNvPr>
          <p:cNvGrpSpPr/>
          <p:nvPr/>
        </p:nvGrpSpPr>
        <p:grpSpPr>
          <a:xfrm>
            <a:off x="968558" y="1214320"/>
            <a:ext cx="5730816" cy="1850541"/>
            <a:chOff x="968558" y="1214320"/>
            <a:chExt cx="5730816" cy="1850541"/>
          </a:xfrm>
        </p:grpSpPr>
        <p:sp>
          <p:nvSpPr>
            <p:cNvPr id="4" name="Rectangle : coins arrondis 3">
              <a:extLst>
                <a:ext uri="{FF2B5EF4-FFF2-40B4-BE49-F238E27FC236}">
                  <a16:creationId xmlns:a16="http://schemas.microsoft.com/office/drawing/2014/main" id="{08D98E55-F778-244D-D87C-84D1C13E75CC}"/>
                </a:ext>
              </a:extLst>
            </p:cNvPr>
            <p:cNvSpPr/>
            <p:nvPr/>
          </p:nvSpPr>
          <p:spPr>
            <a:xfrm>
              <a:off x="968558" y="1214320"/>
              <a:ext cx="5730816" cy="1850541"/>
            </a:xfrm>
            <a:prstGeom prst="roundRect">
              <a:avLst>
                <a:gd name="adj" fmla="val 23993"/>
              </a:avLst>
            </a:prstGeom>
            <a:solidFill>
              <a:schemeClr val="bg1">
                <a:alpha val="90000"/>
              </a:schemeClr>
            </a:solidFill>
            <a:ln>
              <a:noFill/>
            </a:ln>
            <a:effectLst>
              <a:outerShdw blurRad="137297" dist="38100" dir="2700000" algn="tl" rotWithShape="0">
                <a:schemeClr val="accent6">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lIns="1152000" rtlCol="0" anchor="ctr">
              <a:noAutofit/>
            </a:bodyPr>
            <a:lstStyle/>
            <a:p>
              <a:pPr>
                <a:buClr>
                  <a:srgbClr val="00B0F0"/>
                </a:buClr>
                <a:buSzPts val="2800"/>
              </a:pPr>
              <a:r>
                <a:rPr lang="fr-FR" dirty="0">
                  <a:solidFill>
                    <a:schemeClr val="dk1"/>
                  </a:solidFill>
                  <a:ea typeface="Calibri"/>
                  <a:cs typeface="Calibri"/>
                  <a:sym typeface="Calibri"/>
                </a:rPr>
                <a:t>La thérapie génique permet la fabrication d’une protéine fonctionnelle, par correction de la </a:t>
              </a:r>
              <a:r>
                <a:rPr lang="fr-FR" b="1" dirty="0">
                  <a:solidFill>
                    <a:srgbClr val="00A292"/>
                  </a:solidFill>
                  <a:ea typeface="Calibri"/>
                  <a:cs typeface="Calibri"/>
                  <a:sym typeface="Calibri"/>
                </a:rPr>
                <a:t>mutation</a:t>
              </a:r>
              <a:r>
                <a:rPr lang="fr-FR" dirty="0">
                  <a:solidFill>
                    <a:schemeClr val="dk1"/>
                  </a:solidFill>
                  <a:ea typeface="Calibri"/>
                  <a:cs typeface="Calibri"/>
                  <a:sym typeface="Calibri"/>
                </a:rPr>
                <a:t> au niveau de l’</a:t>
              </a:r>
              <a:r>
                <a:rPr lang="fr-FR" b="1" dirty="0">
                  <a:solidFill>
                    <a:srgbClr val="00A292"/>
                  </a:solidFill>
                  <a:ea typeface="Calibri"/>
                  <a:cs typeface="Calibri"/>
                  <a:sym typeface="Calibri"/>
                </a:rPr>
                <a:t>ADN</a:t>
              </a:r>
              <a:r>
                <a:rPr lang="fr-FR" dirty="0">
                  <a:solidFill>
                    <a:schemeClr val="dk1"/>
                  </a:solidFill>
                  <a:ea typeface="Calibri"/>
                  <a:cs typeface="Calibri"/>
                  <a:sym typeface="Calibri"/>
                </a:rPr>
                <a:t> ou de l’</a:t>
              </a:r>
              <a:r>
                <a:rPr lang="fr-FR" b="1" dirty="0">
                  <a:solidFill>
                    <a:srgbClr val="00A292"/>
                  </a:solidFill>
                  <a:ea typeface="Calibri"/>
                  <a:cs typeface="Calibri"/>
                  <a:sym typeface="Calibri"/>
                </a:rPr>
                <a:t>ARN messager</a:t>
              </a:r>
              <a:r>
                <a:rPr lang="fr-FR" dirty="0">
                  <a:solidFill>
                    <a:schemeClr val="dk1"/>
                  </a:solidFill>
                  <a:ea typeface="Calibri"/>
                  <a:cs typeface="Calibri"/>
                  <a:sym typeface="Calibri"/>
                </a:rPr>
                <a:t>, ou apport d’une copie correcte (</a:t>
              </a:r>
              <a:r>
                <a:rPr lang="fr-FR" b="1" dirty="0">
                  <a:solidFill>
                    <a:srgbClr val="00A292"/>
                  </a:solidFill>
                  <a:ea typeface="Calibri"/>
                  <a:cs typeface="Calibri"/>
                  <a:sym typeface="Calibri"/>
                </a:rPr>
                <a:t>ADN</a:t>
              </a:r>
              <a:r>
                <a:rPr lang="fr-FR" dirty="0">
                  <a:solidFill>
                    <a:schemeClr val="dk1"/>
                  </a:solidFill>
                  <a:ea typeface="Calibri"/>
                  <a:cs typeface="Calibri"/>
                  <a:sym typeface="Calibri"/>
                </a:rPr>
                <a:t> ou </a:t>
              </a:r>
              <a:r>
                <a:rPr lang="fr-FR" b="1" dirty="0">
                  <a:solidFill>
                    <a:srgbClr val="00A292"/>
                  </a:solidFill>
                  <a:ea typeface="Calibri"/>
                  <a:cs typeface="Calibri"/>
                  <a:sym typeface="Calibri"/>
                </a:rPr>
                <a:t>ARN messager</a:t>
              </a:r>
              <a:r>
                <a:rPr lang="fr-FR" dirty="0">
                  <a:solidFill>
                    <a:schemeClr val="dk1"/>
                  </a:solidFill>
                  <a:ea typeface="Calibri"/>
                  <a:cs typeface="Calibri"/>
                  <a:sym typeface="Calibri"/>
                </a:rPr>
                <a:t>) du </a:t>
              </a:r>
              <a:r>
                <a:rPr lang="fr-FR" b="1" dirty="0">
                  <a:solidFill>
                    <a:srgbClr val="00A292"/>
                  </a:solidFill>
                  <a:ea typeface="Calibri"/>
                  <a:cs typeface="Calibri"/>
                  <a:sym typeface="Calibri"/>
                </a:rPr>
                <a:t>gène</a:t>
              </a:r>
              <a:r>
                <a:rPr lang="fr-FR" dirty="0">
                  <a:solidFill>
                    <a:schemeClr val="dk1"/>
                  </a:solidFill>
                  <a:ea typeface="Calibri"/>
                  <a:cs typeface="Calibri"/>
                  <a:sym typeface="Calibri"/>
                </a:rPr>
                <a:t>. </a:t>
              </a:r>
              <a:endParaRPr lang="fr-FR" sz="1050" dirty="0"/>
            </a:p>
          </p:txBody>
        </p:sp>
        <p:grpSp>
          <p:nvGrpSpPr>
            <p:cNvPr id="2" name="Groupe 1">
              <a:extLst>
                <a:ext uri="{FF2B5EF4-FFF2-40B4-BE49-F238E27FC236}">
                  <a16:creationId xmlns:a16="http://schemas.microsoft.com/office/drawing/2014/main" id="{DE263922-EACB-6AF7-1038-8F49234BC197}"/>
                </a:ext>
              </a:extLst>
            </p:cNvPr>
            <p:cNvGrpSpPr/>
            <p:nvPr/>
          </p:nvGrpSpPr>
          <p:grpSpPr>
            <a:xfrm>
              <a:off x="1244827" y="1723627"/>
              <a:ext cx="831954" cy="831954"/>
              <a:chOff x="1244827" y="1723627"/>
              <a:chExt cx="831954" cy="831954"/>
            </a:xfrm>
          </p:grpSpPr>
          <p:sp>
            <p:nvSpPr>
              <p:cNvPr id="19" name="Ellipse 18">
                <a:extLst>
                  <a:ext uri="{FF2B5EF4-FFF2-40B4-BE49-F238E27FC236}">
                    <a16:creationId xmlns:a16="http://schemas.microsoft.com/office/drawing/2014/main" id="{0244F2C3-22D5-3061-2692-5FE6F46E32E3}"/>
                  </a:ext>
                </a:extLst>
              </p:cNvPr>
              <p:cNvSpPr/>
              <p:nvPr/>
            </p:nvSpPr>
            <p:spPr>
              <a:xfrm>
                <a:off x="1244827" y="1723627"/>
                <a:ext cx="831954" cy="831954"/>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 name="Image 2">
                <a:extLst>
                  <a:ext uri="{FF2B5EF4-FFF2-40B4-BE49-F238E27FC236}">
                    <a16:creationId xmlns:a16="http://schemas.microsoft.com/office/drawing/2014/main" id="{A9D13A2C-8F0B-ED20-9773-B6CED65BA962}"/>
                  </a:ext>
                </a:extLst>
              </p:cNvPr>
              <p:cNvPicPr>
                <a:picLocks noChangeAspect="1"/>
              </p:cNvPicPr>
              <p:nvPr/>
            </p:nvPicPr>
            <p:blipFill>
              <a:blip r:embed="rId3"/>
              <a:stretch>
                <a:fillRect/>
              </a:stretch>
            </p:blipFill>
            <p:spPr>
              <a:xfrm rot="3113290">
                <a:off x="1528278" y="1750065"/>
                <a:ext cx="265050" cy="779051"/>
              </a:xfrm>
              <a:prstGeom prst="rect">
                <a:avLst/>
              </a:prstGeom>
            </p:spPr>
          </p:pic>
        </p:grpSp>
      </p:grpSp>
      <p:grpSp>
        <p:nvGrpSpPr>
          <p:cNvPr id="10" name="Groupe 9">
            <a:extLst>
              <a:ext uri="{FF2B5EF4-FFF2-40B4-BE49-F238E27FC236}">
                <a16:creationId xmlns:a16="http://schemas.microsoft.com/office/drawing/2014/main" id="{CEC957B8-BA99-B9CD-EBD8-BD56907F8A2C}"/>
              </a:ext>
            </a:extLst>
          </p:cNvPr>
          <p:cNvGrpSpPr/>
          <p:nvPr/>
        </p:nvGrpSpPr>
        <p:grpSpPr>
          <a:xfrm>
            <a:off x="5235370" y="2941038"/>
            <a:ext cx="6048532" cy="1704204"/>
            <a:chOff x="5235370" y="2941038"/>
            <a:chExt cx="6048532" cy="1704204"/>
          </a:xfrm>
        </p:grpSpPr>
        <p:sp>
          <p:nvSpPr>
            <p:cNvPr id="15" name="Rectangle : coins arrondis 14">
              <a:extLst>
                <a:ext uri="{FF2B5EF4-FFF2-40B4-BE49-F238E27FC236}">
                  <a16:creationId xmlns:a16="http://schemas.microsoft.com/office/drawing/2014/main" id="{9D190DB1-5CEB-0547-A9E4-54A4C4D850E6}"/>
                </a:ext>
              </a:extLst>
            </p:cNvPr>
            <p:cNvSpPr/>
            <p:nvPr/>
          </p:nvSpPr>
          <p:spPr>
            <a:xfrm>
              <a:off x="5235370" y="2941038"/>
              <a:ext cx="6048532" cy="1704204"/>
            </a:xfrm>
            <a:prstGeom prst="roundRect">
              <a:avLst>
                <a:gd name="adj" fmla="val 23993"/>
              </a:avLst>
            </a:prstGeom>
            <a:solidFill>
              <a:schemeClr val="bg1">
                <a:alpha val="89000"/>
              </a:schemeClr>
            </a:solidFill>
            <a:ln>
              <a:noFill/>
            </a:ln>
            <a:effectLst>
              <a:outerShdw blurRad="137297" dist="38100" dir="2700000" algn="tl" rotWithShape="0">
                <a:schemeClr val="tx2">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lIns="1152000" rtlCol="0" anchor="ctr">
              <a:noAutofit/>
            </a:bodyPr>
            <a:lstStyle/>
            <a:p>
              <a:r>
                <a:rPr lang="fr-FR" dirty="0">
                  <a:solidFill>
                    <a:schemeClr val="dk1"/>
                  </a:solidFill>
                  <a:ea typeface="Calibri"/>
                  <a:cs typeface="Calibri"/>
                  <a:sym typeface="Calibri"/>
                </a:rPr>
                <a:t>À la différence des </a:t>
              </a:r>
              <a:r>
                <a:rPr lang="fr-FR" b="1" dirty="0">
                  <a:solidFill>
                    <a:srgbClr val="00A292"/>
                  </a:solidFill>
                  <a:ea typeface="Calibri"/>
                  <a:cs typeface="Calibri"/>
                  <a:sym typeface="Calibri"/>
                </a:rPr>
                <a:t>modulateurs</a:t>
              </a:r>
              <a:r>
                <a:rPr lang="fr-FR" dirty="0">
                  <a:solidFill>
                    <a:schemeClr val="dk1"/>
                  </a:solidFill>
                  <a:ea typeface="Calibri"/>
                  <a:cs typeface="Calibri"/>
                  <a:sym typeface="Calibri"/>
                </a:rPr>
                <a:t> </a:t>
              </a:r>
              <a:r>
                <a:rPr lang="fr-FR" b="1" dirty="0">
                  <a:solidFill>
                    <a:srgbClr val="00A292"/>
                  </a:solidFill>
                  <a:ea typeface="Calibri"/>
                  <a:cs typeface="Calibri"/>
                  <a:sym typeface="Calibri"/>
                </a:rPr>
                <a:t>de CFTR</a:t>
              </a:r>
              <a:r>
                <a:rPr lang="fr-FR" dirty="0">
                  <a:solidFill>
                    <a:schemeClr val="dk1"/>
                  </a:solidFill>
                  <a:ea typeface="Calibri"/>
                  <a:cs typeface="Calibri"/>
                  <a:sym typeface="Calibri"/>
                </a:rPr>
                <a:t>,</a:t>
              </a:r>
              <a:r>
                <a:rPr lang="fr-FR" b="1" dirty="0">
                  <a:solidFill>
                    <a:srgbClr val="00A292"/>
                  </a:solidFill>
                  <a:ea typeface="Calibri"/>
                  <a:cs typeface="Calibri"/>
                  <a:sym typeface="Calibri"/>
                </a:rPr>
                <a:t> </a:t>
              </a:r>
              <a:r>
                <a:rPr lang="fr-FR" dirty="0">
                  <a:solidFill>
                    <a:schemeClr val="dk1"/>
                  </a:solidFill>
                  <a:ea typeface="Calibri"/>
                  <a:cs typeface="Calibri"/>
                  <a:sym typeface="Calibri"/>
                </a:rPr>
                <a:t>qui visent à rétablir le bon fonctionnement de la </a:t>
              </a:r>
              <a:r>
                <a:rPr lang="fr-FR" b="1" dirty="0">
                  <a:solidFill>
                    <a:srgbClr val="00A292"/>
                  </a:solidFill>
                  <a:ea typeface="Calibri"/>
                  <a:cs typeface="Calibri"/>
                  <a:sym typeface="Calibri"/>
                </a:rPr>
                <a:t>protéine</a:t>
              </a:r>
              <a:r>
                <a:rPr lang="fr-FR" dirty="0">
                  <a:solidFill>
                    <a:schemeClr val="dk1"/>
                  </a:solidFill>
                  <a:ea typeface="Calibri"/>
                  <a:cs typeface="Calibri"/>
                  <a:sym typeface="Calibri"/>
                </a:rPr>
                <a:t> </a:t>
              </a:r>
              <a:r>
                <a:rPr lang="fr-FR" b="1" dirty="0">
                  <a:solidFill>
                    <a:srgbClr val="00A292"/>
                  </a:solidFill>
                  <a:ea typeface="Calibri"/>
                  <a:cs typeface="Calibri"/>
                  <a:sym typeface="Calibri"/>
                </a:rPr>
                <a:t>CFTR</a:t>
              </a:r>
              <a:r>
                <a:rPr lang="fr-FR" dirty="0">
                  <a:solidFill>
                    <a:schemeClr val="dk1"/>
                  </a:solidFill>
                  <a:ea typeface="Calibri"/>
                  <a:cs typeface="Calibri"/>
                  <a:sym typeface="Calibri"/>
                </a:rPr>
                <a:t>, la thérapie génique permet d'obtenir la fabrication d'une</a:t>
              </a:r>
              <a:r>
                <a:rPr lang="fr-FR" b="1" dirty="0">
                  <a:solidFill>
                    <a:srgbClr val="00A292"/>
                  </a:solidFill>
                  <a:ea typeface="Calibri"/>
                  <a:cs typeface="Calibri"/>
                  <a:sym typeface="Calibri"/>
                </a:rPr>
                <a:t> </a:t>
              </a:r>
              <a:r>
                <a:rPr lang="fr-FR" dirty="0">
                  <a:solidFill>
                    <a:schemeClr val="dk1"/>
                  </a:solidFill>
                  <a:ea typeface="Calibri"/>
                  <a:cs typeface="Calibri"/>
                  <a:sym typeface="Calibri"/>
                </a:rPr>
                <a:t>protéine</a:t>
              </a:r>
              <a:r>
                <a:rPr lang="fr-FR" b="1" dirty="0">
                  <a:solidFill>
                    <a:srgbClr val="00A292"/>
                  </a:solidFill>
                  <a:ea typeface="Calibri"/>
                  <a:cs typeface="Calibri"/>
                  <a:sym typeface="Calibri"/>
                </a:rPr>
                <a:t> </a:t>
              </a:r>
              <a:r>
                <a:rPr lang="fr-FR" dirty="0">
                  <a:solidFill>
                    <a:schemeClr val="dk1"/>
                  </a:solidFill>
                  <a:ea typeface="Calibri"/>
                  <a:cs typeface="Calibri"/>
                  <a:sym typeface="Calibri"/>
                </a:rPr>
                <a:t>non porteuse de </a:t>
              </a:r>
              <a:r>
                <a:rPr lang="fr-FR" b="1" dirty="0">
                  <a:solidFill>
                    <a:srgbClr val="00A292"/>
                  </a:solidFill>
                  <a:ea typeface="Calibri"/>
                  <a:cs typeface="Calibri"/>
                  <a:sym typeface="Calibri"/>
                </a:rPr>
                <a:t>mutation</a:t>
              </a:r>
              <a:r>
                <a:rPr lang="fr-FR" dirty="0">
                  <a:solidFill>
                    <a:schemeClr val="dk1"/>
                  </a:solidFill>
                  <a:ea typeface="Calibri"/>
                  <a:cs typeface="Calibri"/>
                  <a:sym typeface="Calibri"/>
                </a:rPr>
                <a:t> de la mucoviscidose.</a:t>
              </a:r>
              <a:endParaRPr lang="fr-FR" dirty="0"/>
            </a:p>
          </p:txBody>
        </p:sp>
        <p:grpSp>
          <p:nvGrpSpPr>
            <p:cNvPr id="5" name="Groupe 4">
              <a:extLst>
                <a:ext uri="{FF2B5EF4-FFF2-40B4-BE49-F238E27FC236}">
                  <a16:creationId xmlns:a16="http://schemas.microsoft.com/office/drawing/2014/main" id="{50BC24F5-E13B-6973-7A3E-19BAEE6C37DA}"/>
                </a:ext>
              </a:extLst>
            </p:cNvPr>
            <p:cNvGrpSpPr/>
            <p:nvPr/>
          </p:nvGrpSpPr>
          <p:grpSpPr>
            <a:xfrm>
              <a:off x="5520184" y="3377163"/>
              <a:ext cx="831954" cy="831954"/>
              <a:chOff x="5520184" y="3377163"/>
              <a:chExt cx="831954" cy="831954"/>
            </a:xfrm>
          </p:grpSpPr>
          <p:sp>
            <p:nvSpPr>
              <p:cNvPr id="21" name="Ellipse 20">
                <a:extLst>
                  <a:ext uri="{FF2B5EF4-FFF2-40B4-BE49-F238E27FC236}">
                    <a16:creationId xmlns:a16="http://schemas.microsoft.com/office/drawing/2014/main" id="{5D9D8C5B-DE4E-4BC3-66BE-ADDE5872E701}"/>
                  </a:ext>
                </a:extLst>
              </p:cNvPr>
              <p:cNvSpPr/>
              <p:nvPr/>
            </p:nvSpPr>
            <p:spPr>
              <a:xfrm>
                <a:off x="5520184" y="3377163"/>
                <a:ext cx="831954" cy="831954"/>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 name="Image 12">
                <a:extLst>
                  <a:ext uri="{FF2B5EF4-FFF2-40B4-BE49-F238E27FC236}">
                    <a16:creationId xmlns:a16="http://schemas.microsoft.com/office/drawing/2014/main" id="{94AC8A7F-F027-B82F-ACE2-7B561F1F81F6}"/>
                  </a:ext>
                </a:extLst>
              </p:cNvPr>
              <p:cNvPicPr>
                <a:picLocks noChangeAspect="1"/>
              </p:cNvPicPr>
              <p:nvPr/>
            </p:nvPicPr>
            <p:blipFill>
              <a:blip r:embed="rId4"/>
              <a:stretch>
                <a:fillRect/>
              </a:stretch>
            </p:blipFill>
            <p:spPr>
              <a:xfrm>
                <a:off x="5583624" y="3537216"/>
                <a:ext cx="705074" cy="471816"/>
              </a:xfrm>
              <a:prstGeom prst="rect">
                <a:avLst/>
              </a:prstGeom>
            </p:spPr>
          </p:pic>
        </p:grpSp>
      </p:grpSp>
      <p:sp>
        <p:nvSpPr>
          <p:cNvPr id="7" name="Titre 6">
            <a:extLst>
              <a:ext uri="{FF2B5EF4-FFF2-40B4-BE49-F238E27FC236}">
                <a16:creationId xmlns:a16="http://schemas.microsoft.com/office/drawing/2014/main" id="{D5513EEE-0848-1DDB-F07B-963EFEF26FF3}"/>
              </a:ext>
            </a:extLst>
          </p:cNvPr>
          <p:cNvSpPr txBox="1">
            <a:spLocks noGrp="1"/>
          </p:cNvSpPr>
          <p:nvPr>
            <p:ph type="title" idx="4294967295"/>
          </p:nvPr>
        </p:nvSpPr>
        <p:spPr>
          <a:xfrm>
            <a:off x="655271" y="354856"/>
            <a:ext cx="5579408" cy="692468"/>
          </a:xfrm>
          <a:prstGeom prst="roundRect">
            <a:avLst>
              <a:gd name="adj" fmla="val 50000"/>
            </a:avLst>
          </a:prstGeom>
          <a:solidFill>
            <a:schemeClr val="tx1"/>
          </a:solidFill>
          <a:ln>
            <a:noFill/>
            <a:prstDash/>
          </a:ln>
          <a:effectLst/>
        </p:spPr>
        <p:txBody>
          <a:bodyPr rot="0" spcFirstLastPara="0" vertOverflow="overflow" horzOverflow="overflow" vert="horz" wrap="none" lIns="144000" tIns="0" rIns="10800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schemeClr val="bg1"/>
                </a:solidFill>
                <a:effectLst/>
                <a:uLnTx/>
                <a:uFillTx/>
                <a:latin typeface="+mn-lt"/>
                <a:ea typeface="+mn-ea"/>
                <a:cs typeface="Readex Pro"/>
              </a:rPr>
              <a:t>Thérapie génique : définitions</a:t>
            </a:r>
          </a:p>
        </p:txBody>
      </p:sp>
      <p:grpSp>
        <p:nvGrpSpPr>
          <p:cNvPr id="11" name="Groupe 10">
            <a:extLst>
              <a:ext uri="{FF2B5EF4-FFF2-40B4-BE49-F238E27FC236}">
                <a16:creationId xmlns:a16="http://schemas.microsoft.com/office/drawing/2014/main" id="{A96F4967-3EAA-DC5D-7146-68B09AFFA7DB}"/>
              </a:ext>
            </a:extLst>
          </p:cNvPr>
          <p:cNvGrpSpPr/>
          <p:nvPr/>
        </p:nvGrpSpPr>
        <p:grpSpPr>
          <a:xfrm>
            <a:off x="968558" y="4468635"/>
            <a:ext cx="5730816" cy="1343618"/>
            <a:chOff x="968558" y="4468635"/>
            <a:chExt cx="5730816" cy="1343618"/>
          </a:xfrm>
        </p:grpSpPr>
        <p:sp>
          <p:nvSpPr>
            <p:cNvPr id="16" name="Rectangle : coins arrondis 15">
              <a:extLst>
                <a:ext uri="{FF2B5EF4-FFF2-40B4-BE49-F238E27FC236}">
                  <a16:creationId xmlns:a16="http://schemas.microsoft.com/office/drawing/2014/main" id="{B6F7B2A4-04A8-4CD1-90B4-0B55C26E8F16}"/>
                </a:ext>
              </a:extLst>
            </p:cNvPr>
            <p:cNvSpPr/>
            <p:nvPr/>
          </p:nvSpPr>
          <p:spPr>
            <a:xfrm>
              <a:off x="968558" y="4468635"/>
              <a:ext cx="5730816" cy="1343618"/>
            </a:xfrm>
            <a:prstGeom prst="roundRect">
              <a:avLst>
                <a:gd name="adj" fmla="val 23993"/>
              </a:avLst>
            </a:prstGeom>
            <a:solidFill>
              <a:schemeClr val="bg1">
                <a:alpha val="89737"/>
              </a:schemeClr>
            </a:solidFill>
            <a:ln>
              <a:noFill/>
            </a:ln>
            <a:effectLst>
              <a:outerShdw blurRad="137297" dist="38100" dir="2700000" algn="tl" rotWithShape="0">
                <a:schemeClr val="accent3">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lIns="1152000" rtlCol="0" anchor="ctr">
              <a:noAutofit/>
            </a:bodyPr>
            <a:lstStyle/>
            <a:p>
              <a:pPr>
                <a:buClr>
                  <a:srgbClr val="00B0F0"/>
                </a:buClr>
                <a:buSzPts val="2800"/>
              </a:pPr>
              <a:r>
                <a:rPr lang="fr-FR" dirty="0">
                  <a:solidFill>
                    <a:schemeClr val="dk1"/>
                  </a:solidFill>
                  <a:ea typeface="Calibri"/>
                  <a:cs typeface="Calibri"/>
                  <a:sym typeface="Calibri"/>
                </a:rPr>
                <a:t>Il existe différentes stratégies de thérapie génique, certaines peuvent potentiellement fonctionner pour tous les profils génétiques, indépendamment des </a:t>
              </a:r>
              <a:r>
                <a:rPr lang="fr-FR" b="1" dirty="0">
                  <a:solidFill>
                    <a:srgbClr val="00A292"/>
                  </a:solidFill>
                  <a:ea typeface="Calibri"/>
                  <a:cs typeface="Calibri"/>
                  <a:sym typeface="Calibri"/>
                </a:rPr>
                <a:t>mutations</a:t>
              </a:r>
              <a:r>
                <a:rPr lang="fr-FR" dirty="0">
                  <a:solidFill>
                    <a:schemeClr val="dk1"/>
                  </a:solidFill>
                  <a:ea typeface="Calibri"/>
                  <a:cs typeface="Calibri"/>
                  <a:sym typeface="Calibri"/>
                </a:rPr>
                <a:t>. </a:t>
              </a:r>
            </a:p>
          </p:txBody>
        </p:sp>
        <p:grpSp>
          <p:nvGrpSpPr>
            <p:cNvPr id="6" name="Groupe 5">
              <a:extLst>
                <a:ext uri="{FF2B5EF4-FFF2-40B4-BE49-F238E27FC236}">
                  <a16:creationId xmlns:a16="http://schemas.microsoft.com/office/drawing/2014/main" id="{2D8B3250-6C37-6500-807F-FA28B3D01294}"/>
                </a:ext>
              </a:extLst>
            </p:cNvPr>
            <p:cNvGrpSpPr/>
            <p:nvPr/>
          </p:nvGrpSpPr>
          <p:grpSpPr>
            <a:xfrm>
              <a:off x="1250449" y="4726278"/>
              <a:ext cx="831954" cy="831954"/>
              <a:chOff x="1250449" y="4726278"/>
              <a:chExt cx="831954" cy="831954"/>
            </a:xfrm>
          </p:grpSpPr>
          <p:sp>
            <p:nvSpPr>
              <p:cNvPr id="22" name="Ellipse 21">
                <a:extLst>
                  <a:ext uri="{FF2B5EF4-FFF2-40B4-BE49-F238E27FC236}">
                    <a16:creationId xmlns:a16="http://schemas.microsoft.com/office/drawing/2014/main" id="{13464D16-948A-F030-041A-2C3674AA56DF}"/>
                  </a:ext>
                </a:extLst>
              </p:cNvPr>
              <p:cNvSpPr/>
              <p:nvPr/>
            </p:nvSpPr>
            <p:spPr>
              <a:xfrm>
                <a:off x="1250449" y="4726278"/>
                <a:ext cx="831954" cy="831954"/>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5" name="Graphique 24" descr="Mille avec un remplissage uni">
                <a:extLst>
                  <a:ext uri="{FF2B5EF4-FFF2-40B4-BE49-F238E27FC236}">
                    <a16:creationId xmlns:a16="http://schemas.microsoft.com/office/drawing/2014/main" id="{BFFA38BE-990C-A1EB-4AC9-9AD977650D4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342102" y="4799256"/>
                <a:ext cx="682374" cy="682374"/>
              </a:xfrm>
              <a:prstGeom prst="rect">
                <a:avLst/>
              </a:prstGeom>
            </p:spPr>
          </p:pic>
        </p:grpSp>
      </p:grpSp>
    </p:spTree>
    <p:extLst>
      <p:ext uri="{BB962C8B-B14F-4D97-AF65-F5344CB8AC3E}">
        <p14:creationId xmlns:p14="http://schemas.microsoft.com/office/powerpoint/2010/main" val="73901584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p:tgtEl>
                                          <p:spTgt spid="9"/>
                                        </p:tgtEl>
                                        <p:attrNameLst>
                                          <p:attrName>ppt_x</p:attrName>
                                        </p:attrNameLst>
                                      </p:cBhvr>
                                      <p:tavLst>
                                        <p:tav tm="0">
                                          <p:val>
                                            <p:strVal val="#ppt_x-#ppt_w*1.125000"/>
                                          </p:val>
                                        </p:tav>
                                        <p:tav tm="100000">
                                          <p:val>
                                            <p:strVal val="#ppt_x"/>
                                          </p:val>
                                        </p:tav>
                                      </p:tavLst>
                                    </p:anim>
                                    <p:animEffect transition="in" filter="wipe(right)">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2"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p:tgtEl>
                                          <p:spTgt spid="10"/>
                                        </p:tgtEl>
                                        <p:attrNameLst>
                                          <p:attrName>ppt_x</p:attrName>
                                        </p:attrNameLst>
                                      </p:cBhvr>
                                      <p:tavLst>
                                        <p:tav tm="0">
                                          <p:val>
                                            <p:strVal val="#ppt_x+#ppt_w*1.125000"/>
                                          </p:val>
                                        </p:tav>
                                        <p:tav tm="100000">
                                          <p:val>
                                            <p:strVal val="#ppt_x"/>
                                          </p:val>
                                        </p:tav>
                                      </p:tavLst>
                                    </p:anim>
                                    <p:animEffect transition="in" filter="wipe(left)">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8"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p:tgtEl>
                                          <p:spTgt spid="11"/>
                                        </p:tgtEl>
                                        <p:attrNameLst>
                                          <p:attrName>ppt_x</p:attrName>
                                        </p:attrNameLst>
                                      </p:cBhvr>
                                      <p:tavLst>
                                        <p:tav tm="0">
                                          <p:val>
                                            <p:strVal val="#ppt_x-#ppt_w*1.125000"/>
                                          </p:val>
                                        </p:tav>
                                        <p:tav tm="100000">
                                          <p:val>
                                            <p:strVal val="#ppt_x"/>
                                          </p:val>
                                        </p:tav>
                                      </p:tavLst>
                                    </p:anim>
                                    <p:animEffect transition="in" filter="wipe(right)">
                                      <p:cBhvr>
                                        <p:cTn id="2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CC47A-DB24-B29F-15F3-88FE4448E2EB}"/>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1DC5074E-17E7-E14B-0C20-132692E8FB9F}"/>
              </a:ext>
            </a:extLst>
          </p:cNvPr>
          <p:cNvGrpSpPr/>
          <p:nvPr/>
        </p:nvGrpSpPr>
        <p:grpSpPr>
          <a:xfrm>
            <a:off x="2498001" y="1613332"/>
            <a:ext cx="7195997" cy="838923"/>
            <a:chOff x="2498001" y="1613332"/>
            <a:chExt cx="7195997" cy="838923"/>
          </a:xfrm>
        </p:grpSpPr>
        <p:sp>
          <p:nvSpPr>
            <p:cNvPr id="3" name="Rectangle : coins arrondis 2">
              <a:hlinkClick r:id="rId3" action="ppaction://hlinksldjump"/>
              <a:extLst>
                <a:ext uri="{FF2B5EF4-FFF2-40B4-BE49-F238E27FC236}">
                  <a16:creationId xmlns:a16="http://schemas.microsoft.com/office/drawing/2014/main" id="{71D38FC6-A608-0F31-BA11-B91FA62527AE}"/>
                </a:ext>
              </a:extLst>
            </p:cNvPr>
            <p:cNvSpPr/>
            <p:nvPr/>
          </p:nvSpPr>
          <p:spPr>
            <a:xfrm>
              <a:off x="2498001" y="1613332"/>
              <a:ext cx="7195997" cy="838923"/>
            </a:xfrm>
            <a:prstGeom prst="roundRect">
              <a:avLst>
                <a:gd name="adj" fmla="val 50000"/>
              </a:avLst>
            </a:prstGeom>
            <a:solidFill>
              <a:schemeClr val="bg1">
                <a:alpha val="90000"/>
              </a:schemeClr>
            </a:solidFill>
            <a:ln>
              <a:noFill/>
            </a:ln>
            <a:effectLst>
              <a:outerShdw blurRad="137297" dist="38100" dir="2700000" algn="tl" rotWithShape="0">
                <a:schemeClr val="accent6">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p>
          </p:txBody>
        </p:sp>
        <p:sp>
          <p:nvSpPr>
            <p:cNvPr id="4" name="Ellipse 3">
              <a:hlinkClick r:id="rId3" action="ppaction://hlinksldjump"/>
              <a:extLst>
                <a:ext uri="{FF2B5EF4-FFF2-40B4-BE49-F238E27FC236}">
                  <a16:creationId xmlns:a16="http://schemas.microsoft.com/office/drawing/2014/main" id="{B868A8E1-A3CE-96C0-D080-252F3BE72A97}"/>
                </a:ext>
              </a:extLst>
            </p:cNvPr>
            <p:cNvSpPr/>
            <p:nvPr/>
          </p:nvSpPr>
          <p:spPr>
            <a:xfrm>
              <a:off x="2574765" y="1679825"/>
              <a:ext cx="705935" cy="705935"/>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4000" b="1" dirty="0">
                  <a:effectLst/>
                </a:rPr>
                <a:t>1</a:t>
              </a:r>
            </a:p>
          </p:txBody>
        </p:sp>
        <p:sp>
          <p:nvSpPr>
            <p:cNvPr id="18" name="ZoneTexte 17">
              <a:hlinkClick r:id="rId3" action="ppaction://hlinksldjump"/>
              <a:extLst>
                <a:ext uri="{FF2B5EF4-FFF2-40B4-BE49-F238E27FC236}">
                  <a16:creationId xmlns:a16="http://schemas.microsoft.com/office/drawing/2014/main" id="{7EAF214D-68E4-E062-0674-A0724D0493B2}"/>
                </a:ext>
              </a:extLst>
            </p:cNvPr>
            <p:cNvSpPr txBox="1"/>
            <p:nvPr/>
          </p:nvSpPr>
          <p:spPr>
            <a:xfrm>
              <a:off x="3357464" y="1771182"/>
              <a:ext cx="5968869" cy="523220"/>
            </a:xfrm>
            <a:prstGeom prst="rect">
              <a:avLst/>
            </a:prstGeom>
            <a:noFill/>
          </p:spPr>
          <p:txBody>
            <a:bodyPr wrap="square">
              <a:spAutoFit/>
            </a:bodyPr>
            <a:lstStyle/>
            <a:p>
              <a:r>
                <a:rPr lang="fr-FR" sz="2800" dirty="0">
                  <a:solidFill>
                    <a:schemeClr val="dk1"/>
                  </a:solidFill>
                  <a:latin typeface="Calibri"/>
                  <a:ea typeface="Calibri"/>
                  <a:cs typeface="Calibri"/>
                  <a:sym typeface="Calibri"/>
                </a:rPr>
                <a:t>Thérapie par </a:t>
              </a:r>
              <a:r>
                <a:rPr lang="fr-FR" sz="2800" b="1" dirty="0">
                  <a:solidFill>
                    <a:srgbClr val="00A292"/>
                  </a:solidFill>
                  <a:latin typeface="Calibri"/>
                  <a:ea typeface="Calibri"/>
                  <a:cs typeface="Calibri"/>
                  <a:sym typeface="Calibri"/>
                </a:rPr>
                <a:t>ADN</a:t>
              </a:r>
              <a:endParaRPr lang="fr-FR" sz="2000" dirty="0"/>
            </a:p>
          </p:txBody>
        </p:sp>
      </p:grpSp>
      <p:grpSp>
        <p:nvGrpSpPr>
          <p:cNvPr id="5" name="Groupe 4">
            <a:extLst>
              <a:ext uri="{FF2B5EF4-FFF2-40B4-BE49-F238E27FC236}">
                <a16:creationId xmlns:a16="http://schemas.microsoft.com/office/drawing/2014/main" id="{74B7968B-1879-E117-3DBF-51E31FB4C288}"/>
              </a:ext>
            </a:extLst>
          </p:cNvPr>
          <p:cNvGrpSpPr/>
          <p:nvPr/>
        </p:nvGrpSpPr>
        <p:grpSpPr>
          <a:xfrm>
            <a:off x="2498001" y="2590077"/>
            <a:ext cx="7195997" cy="838923"/>
            <a:chOff x="2498001" y="2590077"/>
            <a:chExt cx="7195997" cy="838923"/>
          </a:xfrm>
        </p:grpSpPr>
        <p:sp>
          <p:nvSpPr>
            <p:cNvPr id="6" name="Rectangle : coins arrondis 5">
              <a:hlinkClick r:id="rId4" action="ppaction://hlinksldjump"/>
              <a:extLst>
                <a:ext uri="{FF2B5EF4-FFF2-40B4-BE49-F238E27FC236}">
                  <a16:creationId xmlns:a16="http://schemas.microsoft.com/office/drawing/2014/main" id="{69A54395-807A-A02A-5F8F-0387BBF3BDCB}"/>
                </a:ext>
              </a:extLst>
            </p:cNvPr>
            <p:cNvSpPr/>
            <p:nvPr/>
          </p:nvSpPr>
          <p:spPr>
            <a:xfrm>
              <a:off x="2498001" y="2590077"/>
              <a:ext cx="7195997" cy="838923"/>
            </a:xfrm>
            <a:prstGeom prst="roundRect">
              <a:avLst>
                <a:gd name="adj" fmla="val 50000"/>
              </a:avLst>
            </a:prstGeom>
            <a:solidFill>
              <a:schemeClr val="bg1">
                <a:alpha val="90000"/>
              </a:schemeClr>
            </a:solidFill>
            <a:ln>
              <a:noFill/>
            </a:ln>
            <a:effectLst>
              <a:outerShdw blurRad="137297" dist="38100" dir="2700000" algn="tl" rotWithShape="0">
                <a:srgbClr val="E69A2F">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p>
          </p:txBody>
        </p:sp>
        <p:sp>
          <p:nvSpPr>
            <p:cNvPr id="8" name="Ellipse 7">
              <a:hlinkClick r:id="rId4" action="ppaction://hlinksldjump"/>
              <a:extLst>
                <a:ext uri="{FF2B5EF4-FFF2-40B4-BE49-F238E27FC236}">
                  <a16:creationId xmlns:a16="http://schemas.microsoft.com/office/drawing/2014/main" id="{5FEE8B6D-8AF7-E295-BD54-306AD3CA15B9}"/>
                </a:ext>
              </a:extLst>
            </p:cNvPr>
            <p:cNvSpPr/>
            <p:nvPr/>
          </p:nvSpPr>
          <p:spPr>
            <a:xfrm>
              <a:off x="2574765" y="2652414"/>
              <a:ext cx="705935" cy="705935"/>
            </a:xfrm>
            <a:prstGeom prst="ellipse">
              <a:avLst/>
            </a:prstGeom>
            <a:solidFill>
              <a:srgbClr val="E69A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4000" b="1" dirty="0">
                  <a:effectLst/>
                </a:rPr>
                <a:t>2</a:t>
              </a:r>
            </a:p>
          </p:txBody>
        </p:sp>
        <p:sp>
          <p:nvSpPr>
            <p:cNvPr id="19" name="ZoneTexte 18">
              <a:hlinkClick r:id="rId4" action="ppaction://hlinksldjump"/>
              <a:extLst>
                <a:ext uri="{FF2B5EF4-FFF2-40B4-BE49-F238E27FC236}">
                  <a16:creationId xmlns:a16="http://schemas.microsoft.com/office/drawing/2014/main" id="{105D747B-E6CF-EA87-EAF8-6899D4008DD8}"/>
                </a:ext>
              </a:extLst>
            </p:cNvPr>
            <p:cNvSpPr txBox="1"/>
            <p:nvPr/>
          </p:nvSpPr>
          <p:spPr>
            <a:xfrm>
              <a:off x="3357464" y="2747575"/>
              <a:ext cx="5968869" cy="523220"/>
            </a:xfrm>
            <a:prstGeom prst="rect">
              <a:avLst/>
            </a:prstGeom>
            <a:noFill/>
          </p:spPr>
          <p:txBody>
            <a:bodyPr wrap="square">
              <a:spAutoFit/>
            </a:bodyPr>
            <a:lstStyle/>
            <a:p>
              <a:r>
                <a:rPr lang="fr-FR" sz="2800" dirty="0">
                  <a:solidFill>
                    <a:schemeClr val="dk1"/>
                  </a:solidFill>
                  <a:latin typeface="Calibri"/>
                  <a:ea typeface="Calibri"/>
                  <a:cs typeface="Calibri"/>
                  <a:sym typeface="Calibri"/>
                </a:rPr>
                <a:t>Édition génomique</a:t>
              </a:r>
              <a:endParaRPr lang="fr-FR" sz="2000" dirty="0"/>
            </a:p>
          </p:txBody>
        </p:sp>
      </p:grpSp>
      <p:grpSp>
        <p:nvGrpSpPr>
          <p:cNvPr id="9" name="Groupe 8">
            <a:extLst>
              <a:ext uri="{FF2B5EF4-FFF2-40B4-BE49-F238E27FC236}">
                <a16:creationId xmlns:a16="http://schemas.microsoft.com/office/drawing/2014/main" id="{98F963A8-6350-292D-26C5-CB9B642EA8C2}"/>
              </a:ext>
            </a:extLst>
          </p:cNvPr>
          <p:cNvGrpSpPr/>
          <p:nvPr/>
        </p:nvGrpSpPr>
        <p:grpSpPr>
          <a:xfrm>
            <a:off x="2498001" y="3583449"/>
            <a:ext cx="7195997" cy="838923"/>
            <a:chOff x="2498001" y="3583449"/>
            <a:chExt cx="7195997" cy="838923"/>
          </a:xfrm>
        </p:grpSpPr>
        <p:sp>
          <p:nvSpPr>
            <p:cNvPr id="12" name="Rectangle : coins arrondis 11">
              <a:hlinkClick r:id="rId5" action="ppaction://hlinksldjump"/>
              <a:extLst>
                <a:ext uri="{FF2B5EF4-FFF2-40B4-BE49-F238E27FC236}">
                  <a16:creationId xmlns:a16="http://schemas.microsoft.com/office/drawing/2014/main" id="{85CAE9C2-9B8A-DD04-84C1-1C61C001BE86}"/>
                </a:ext>
              </a:extLst>
            </p:cNvPr>
            <p:cNvSpPr/>
            <p:nvPr/>
          </p:nvSpPr>
          <p:spPr>
            <a:xfrm>
              <a:off x="2498001" y="3583449"/>
              <a:ext cx="7195997" cy="838923"/>
            </a:xfrm>
            <a:prstGeom prst="roundRect">
              <a:avLst>
                <a:gd name="adj" fmla="val 50000"/>
              </a:avLst>
            </a:prstGeom>
            <a:solidFill>
              <a:schemeClr val="bg1">
                <a:alpha val="90000"/>
              </a:schemeClr>
            </a:solidFill>
            <a:ln>
              <a:noFill/>
            </a:ln>
            <a:effectLst>
              <a:outerShdw blurRad="137297" dist="38100" dir="2700000" algn="tl" rotWithShape="0">
                <a:schemeClr val="accent3">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p>
          </p:txBody>
        </p:sp>
        <p:sp>
          <p:nvSpPr>
            <p:cNvPr id="13" name="Ellipse 12">
              <a:hlinkClick r:id="rId5" action="ppaction://hlinksldjump"/>
              <a:extLst>
                <a:ext uri="{FF2B5EF4-FFF2-40B4-BE49-F238E27FC236}">
                  <a16:creationId xmlns:a16="http://schemas.microsoft.com/office/drawing/2014/main" id="{A39FE074-AC2B-7B74-2558-421AFE16B432}"/>
                </a:ext>
              </a:extLst>
            </p:cNvPr>
            <p:cNvSpPr/>
            <p:nvPr/>
          </p:nvSpPr>
          <p:spPr>
            <a:xfrm>
              <a:off x="2574765" y="3649942"/>
              <a:ext cx="705935" cy="705935"/>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4000" b="1" dirty="0">
                  <a:effectLst/>
                </a:rPr>
                <a:t>3</a:t>
              </a:r>
            </a:p>
          </p:txBody>
        </p:sp>
        <p:sp>
          <p:nvSpPr>
            <p:cNvPr id="20" name="ZoneTexte 19">
              <a:hlinkClick r:id="rId5" action="ppaction://hlinksldjump"/>
              <a:extLst>
                <a:ext uri="{FF2B5EF4-FFF2-40B4-BE49-F238E27FC236}">
                  <a16:creationId xmlns:a16="http://schemas.microsoft.com/office/drawing/2014/main" id="{C5631CEF-1648-EB59-5E14-8C1B3C272E1E}"/>
                </a:ext>
              </a:extLst>
            </p:cNvPr>
            <p:cNvSpPr txBox="1"/>
            <p:nvPr/>
          </p:nvSpPr>
          <p:spPr>
            <a:xfrm>
              <a:off x="3357464" y="3739466"/>
              <a:ext cx="5968869" cy="523220"/>
            </a:xfrm>
            <a:prstGeom prst="rect">
              <a:avLst/>
            </a:prstGeom>
            <a:noFill/>
          </p:spPr>
          <p:txBody>
            <a:bodyPr wrap="square">
              <a:spAutoFit/>
            </a:bodyPr>
            <a:lstStyle/>
            <a:p>
              <a:r>
                <a:rPr lang="fr-FR" sz="2800" dirty="0">
                  <a:solidFill>
                    <a:schemeClr val="dk1"/>
                  </a:solidFill>
                  <a:latin typeface="Calibri"/>
                  <a:ea typeface="Calibri"/>
                  <a:cs typeface="Calibri"/>
                  <a:sym typeface="Calibri"/>
                </a:rPr>
                <a:t>Thérapie par </a:t>
              </a:r>
              <a:r>
                <a:rPr lang="fr-FR" sz="2800" b="1" dirty="0">
                  <a:solidFill>
                    <a:schemeClr val="accent1"/>
                  </a:solidFill>
                  <a:latin typeface="Calibri"/>
                  <a:ea typeface="Calibri"/>
                  <a:cs typeface="Calibri"/>
                  <a:sym typeface="Calibri"/>
                </a:rPr>
                <a:t>ARN messager</a:t>
              </a:r>
              <a:endParaRPr lang="fr-FR" sz="2000" b="1" dirty="0">
                <a:solidFill>
                  <a:schemeClr val="accent1"/>
                </a:solidFill>
              </a:endParaRPr>
            </a:p>
          </p:txBody>
        </p:sp>
      </p:grpSp>
      <p:grpSp>
        <p:nvGrpSpPr>
          <p:cNvPr id="10" name="Groupe 9">
            <a:extLst>
              <a:ext uri="{FF2B5EF4-FFF2-40B4-BE49-F238E27FC236}">
                <a16:creationId xmlns:a16="http://schemas.microsoft.com/office/drawing/2014/main" id="{50DFDA37-8009-8900-BD64-21726DFA7365}"/>
              </a:ext>
            </a:extLst>
          </p:cNvPr>
          <p:cNvGrpSpPr/>
          <p:nvPr/>
        </p:nvGrpSpPr>
        <p:grpSpPr>
          <a:xfrm>
            <a:off x="2498001" y="4547725"/>
            <a:ext cx="7195997" cy="838923"/>
            <a:chOff x="2498001" y="4547725"/>
            <a:chExt cx="7195997" cy="838923"/>
          </a:xfrm>
        </p:grpSpPr>
        <p:sp>
          <p:nvSpPr>
            <p:cNvPr id="14" name="Rectangle : coins arrondis 13">
              <a:hlinkClick r:id="rId6" action="ppaction://hlinksldjump"/>
              <a:extLst>
                <a:ext uri="{FF2B5EF4-FFF2-40B4-BE49-F238E27FC236}">
                  <a16:creationId xmlns:a16="http://schemas.microsoft.com/office/drawing/2014/main" id="{14D542C3-A434-2C5D-48FB-A62F6FEC08BF}"/>
                </a:ext>
              </a:extLst>
            </p:cNvPr>
            <p:cNvSpPr/>
            <p:nvPr/>
          </p:nvSpPr>
          <p:spPr>
            <a:xfrm>
              <a:off x="2498001" y="4547725"/>
              <a:ext cx="7195997" cy="838923"/>
            </a:xfrm>
            <a:prstGeom prst="roundRect">
              <a:avLst>
                <a:gd name="adj" fmla="val 50000"/>
              </a:avLst>
            </a:prstGeom>
            <a:solidFill>
              <a:schemeClr val="bg1">
                <a:alpha val="90000"/>
              </a:schemeClr>
            </a:solidFill>
            <a:ln>
              <a:noFill/>
            </a:ln>
            <a:effectLst>
              <a:outerShdw blurRad="137297" dist="38100" dir="2700000" algn="tl" rotWithShape="0">
                <a:schemeClr val="bg2">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p>
          </p:txBody>
        </p:sp>
        <p:sp>
          <p:nvSpPr>
            <p:cNvPr id="15" name="Ellipse 14">
              <a:hlinkClick r:id="rId6" action="ppaction://hlinksldjump"/>
              <a:extLst>
                <a:ext uri="{FF2B5EF4-FFF2-40B4-BE49-F238E27FC236}">
                  <a16:creationId xmlns:a16="http://schemas.microsoft.com/office/drawing/2014/main" id="{53336D6F-F434-E05A-1513-C64222BE8A03}"/>
                </a:ext>
              </a:extLst>
            </p:cNvPr>
            <p:cNvSpPr/>
            <p:nvPr/>
          </p:nvSpPr>
          <p:spPr>
            <a:xfrm>
              <a:off x="2574765" y="4614218"/>
              <a:ext cx="705935" cy="705935"/>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4000" b="1" dirty="0">
                  <a:effectLst/>
                </a:rPr>
                <a:t>4</a:t>
              </a:r>
            </a:p>
          </p:txBody>
        </p:sp>
        <p:sp>
          <p:nvSpPr>
            <p:cNvPr id="21" name="ZoneTexte 20">
              <a:hlinkClick r:id="rId6" action="ppaction://hlinksldjump"/>
              <a:extLst>
                <a:ext uri="{FF2B5EF4-FFF2-40B4-BE49-F238E27FC236}">
                  <a16:creationId xmlns:a16="http://schemas.microsoft.com/office/drawing/2014/main" id="{9AF832F8-F9D7-CB9F-67D2-26A6BC497E9B}"/>
                </a:ext>
              </a:extLst>
            </p:cNvPr>
            <p:cNvSpPr txBox="1"/>
            <p:nvPr/>
          </p:nvSpPr>
          <p:spPr>
            <a:xfrm>
              <a:off x="3357464" y="4700361"/>
              <a:ext cx="5968869" cy="523220"/>
            </a:xfrm>
            <a:prstGeom prst="rect">
              <a:avLst/>
            </a:prstGeom>
            <a:noFill/>
          </p:spPr>
          <p:txBody>
            <a:bodyPr wrap="square">
              <a:spAutoFit/>
            </a:bodyPr>
            <a:lstStyle/>
            <a:p>
              <a:r>
                <a:rPr lang="fr-FR" sz="2800" dirty="0">
                  <a:solidFill>
                    <a:schemeClr val="dk1"/>
                  </a:solidFill>
                  <a:latin typeface="Calibri"/>
                  <a:ea typeface="Calibri"/>
                  <a:cs typeface="Calibri"/>
                  <a:sym typeface="Calibri"/>
                </a:rPr>
                <a:t>Thérapie par </a:t>
              </a:r>
              <a:r>
                <a:rPr lang="fr-FR" sz="2800" b="1" dirty="0">
                  <a:solidFill>
                    <a:schemeClr val="accent1"/>
                  </a:solidFill>
                  <a:latin typeface="Calibri"/>
                  <a:ea typeface="Calibri"/>
                  <a:cs typeface="Calibri"/>
                  <a:sym typeface="Calibri"/>
                </a:rPr>
                <a:t>oligonucléotides antisens</a:t>
              </a:r>
              <a:endParaRPr lang="fr-FR" sz="2800" dirty="0">
                <a:solidFill>
                  <a:schemeClr val="dk1"/>
                </a:solidFill>
                <a:latin typeface="Calibri"/>
                <a:ea typeface="Calibri"/>
                <a:cs typeface="Calibri"/>
                <a:sym typeface="Calibri"/>
              </a:endParaRPr>
            </a:p>
          </p:txBody>
        </p:sp>
      </p:grpSp>
      <p:sp>
        <p:nvSpPr>
          <p:cNvPr id="7" name="Titre 6">
            <a:extLst>
              <a:ext uri="{FF2B5EF4-FFF2-40B4-BE49-F238E27FC236}">
                <a16:creationId xmlns:a16="http://schemas.microsoft.com/office/drawing/2014/main" id="{6B5EC147-5DCB-7655-6A53-033039ACAE1B}"/>
              </a:ext>
            </a:extLst>
          </p:cNvPr>
          <p:cNvSpPr txBox="1">
            <a:spLocks noGrp="1"/>
          </p:cNvSpPr>
          <p:nvPr>
            <p:ph type="title" idx="4294967295"/>
          </p:nvPr>
        </p:nvSpPr>
        <p:spPr>
          <a:xfrm>
            <a:off x="655271" y="354856"/>
            <a:ext cx="4664939" cy="692468"/>
          </a:xfrm>
          <a:prstGeom prst="roundRect">
            <a:avLst>
              <a:gd name="adj" fmla="val 50000"/>
            </a:avLst>
          </a:prstGeom>
          <a:solidFill>
            <a:schemeClr val="tx1"/>
          </a:solidFill>
          <a:ln>
            <a:noFill/>
            <a:prstDash/>
          </a:ln>
          <a:effectLst/>
        </p:spPr>
        <p:txBody>
          <a:bodyPr rot="0" spcFirstLastPara="0" vertOverflow="overflow" horzOverflow="overflow" vert="horz" wrap="none" lIns="144000" tIns="0" rIns="10800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schemeClr val="bg1"/>
                </a:solidFill>
                <a:effectLst/>
                <a:uLnTx/>
                <a:uFillTx/>
                <a:latin typeface="+mn-lt"/>
                <a:ea typeface="+mn-ea"/>
                <a:cs typeface="Readex Pro"/>
              </a:rPr>
              <a:t>Les 4 stratégies possibles</a:t>
            </a:r>
          </a:p>
        </p:txBody>
      </p:sp>
    </p:spTree>
    <p:extLst>
      <p:ext uri="{BB962C8B-B14F-4D97-AF65-F5344CB8AC3E}">
        <p14:creationId xmlns:p14="http://schemas.microsoft.com/office/powerpoint/2010/main" val="54438909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ppt_x</p:attrName>
                                        </p:attrNameLst>
                                      </p:cBhvr>
                                      <p:tavLst>
                                        <p:tav tm="0">
                                          <p:val>
                                            <p:strVal val="#ppt_x-#ppt_w*1.125000"/>
                                          </p:val>
                                        </p:tav>
                                        <p:tav tm="100000">
                                          <p:val>
                                            <p:strVal val="#ppt_x"/>
                                          </p:val>
                                        </p:tav>
                                      </p:tavLst>
                                    </p:anim>
                                    <p:animEffect transition="in" filter="wipe(right)">
                                      <p:cBhvr>
                                        <p:cTn id="14" dur="500"/>
                                        <p:tgtEl>
                                          <p:spTgt spid="2"/>
                                        </p:tgtEl>
                                      </p:cBhvr>
                                    </p:animEffect>
                                  </p:childTnLst>
                                </p:cTn>
                              </p:par>
                            </p:childTnLst>
                          </p:cTn>
                        </p:par>
                        <p:par>
                          <p:cTn id="15" fill="hold">
                            <p:stCondLst>
                              <p:cond delay="1500"/>
                            </p:stCondLst>
                            <p:childTnLst>
                              <p:par>
                                <p:cTn id="16" presetID="12" presetClass="entr" presetSubtype="8"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p:tgtEl>
                                          <p:spTgt spid="5"/>
                                        </p:tgtEl>
                                        <p:attrNameLst>
                                          <p:attrName>ppt_x</p:attrName>
                                        </p:attrNameLst>
                                      </p:cBhvr>
                                      <p:tavLst>
                                        <p:tav tm="0">
                                          <p:val>
                                            <p:strVal val="#ppt_x-#ppt_w*1.125000"/>
                                          </p:val>
                                        </p:tav>
                                        <p:tav tm="100000">
                                          <p:val>
                                            <p:strVal val="#ppt_x"/>
                                          </p:val>
                                        </p:tav>
                                      </p:tavLst>
                                    </p:anim>
                                    <p:animEffect transition="in" filter="wipe(right)">
                                      <p:cBhvr>
                                        <p:cTn id="19" dur="500"/>
                                        <p:tgtEl>
                                          <p:spTgt spid="5"/>
                                        </p:tgtEl>
                                      </p:cBhvr>
                                    </p:animEffect>
                                  </p:childTnLst>
                                </p:cTn>
                              </p:par>
                            </p:childTnLst>
                          </p:cTn>
                        </p:par>
                        <p:par>
                          <p:cTn id="20" fill="hold">
                            <p:stCondLst>
                              <p:cond delay="2000"/>
                            </p:stCondLst>
                            <p:childTnLst>
                              <p:par>
                                <p:cTn id="21" presetID="12" presetClass="entr" presetSubtype="8"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p:tgtEl>
                                          <p:spTgt spid="9"/>
                                        </p:tgtEl>
                                        <p:attrNameLst>
                                          <p:attrName>ppt_x</p:attrName>
                                        </p:attrNameLst>
                                      </p:cBhvr>
                                      <p:tavLst>
                                        <p:tav tm="0">
                                          <p:val>
                                            <p:strVal val="#ppt_x-#ppt_w*1.125000"/>
                                          </p:val>
                                        </p:tav>
                                        <p:tav tm="100000">
                                          <p:val>
                                            <p:strVal val="#ppt_x"/>
                                          </p:val>
                                        </p:tav>
                                      </p:tavLst>
                                    </p:anim>
                                    <p:animEffect transition="in" filter="wipe(right)">
                                      <p:cBhvr>
                                        <p:cTn id="24" dur="500"/>
                                        <p:tgtEl>
                                          <p:spTgt spid="9"/>
                                        </p:tgtEl>
                                      </p:cBhvr>
                                    </p:animEffect>
                                  </p:childTnLst>
                                </p:cTn>
                              </p:par>
                            </p:childTnLst>
                          </p:cTn>
                        </p:par>
                        <p:par>
                          <p:cTn id="25" fill="hold">
                            <p:stCondLst>
                              <p:cond delay="2500"/>
                            </p:stCondLst>
                            <p:childTnLst>
                              <p:par>
                                <p:cTn id="26" presetID="12" presetClass="entr" presetSubtype="8"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p:tgtEl>
                                          <p:spTgt spid="10"/>
                                        </p:tgtEl>
                                        <p:attrNameLst>
                                          <p:attrName>ppt_x</p:attrName>
                                        </p:attrNameLst>
                                      </p:cBhvr>
                                      <p:tavLst>
                                        <p:tav tm="0">
                                          <p:val>
                                            <p:strVal val="#ppt_x-#ppt_w*1.125000"/>
                                          </p:val>
                                        </p:tav>
                                        <p:tav tm="100000">
                                          <p:val>
                                            <p:strVal val="#ppt_x"/>
                                          </p:val>
                                        </p:tav>
                                      </p:tavLst>
                                    </p:anim>
                                    <p:animEffect transition="in" filter="wipe(right)">
                                      <p:cBhvr>
                                        <p:cTn id="2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DB26C-992C-C936-E439-AA24A26847CC}"/>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468E70F8-72A6-3EB0-9BEB-F552E2CF3F5F}"/>
              </a:ext>
            </a:extLst>
          </p:cNvPr>
          <p:cNvSpPr txBox="1"/>
          <p:nvPr/>
        </p:nvSpPr>
        <p:spPr>
          <a:xfrm>
            <a:off x="5931244" y="1799785"/>
            <a:ext cx="5539699" cy="1938992"/>
          </a:xfrm>
          <a:prstGeom prst="rect">
            <a:avLst/>
          </a:prstGeom>
          <a:noFill/>
        </p:spPr>
        <p:txBody>
          <a:bodyPr wrap="square" lIns="91440" tIns="45720" rIns="91440" bIns="45720" rtlCol="0" anchor="t">
            <a:spAutoFit/>
          </a:bodyPr>
          <a:lstStyle/>
          <a:p>
            <a:pPr>
              <a:buClr>
                <a:srgbClr val="00B0F0"/>
              </a:buClr>
            </a:pPr>
            <a:r>
              <a:rPr lang="fr-FR" sz="2400" dirty="0"/>
              <a:t>Pour acheminer dans les </a:t>
            </a:r>
            <a:r>
              <a:rPr lang="fr-FR" sz="2400" b="1" dirty="0">
                <a:solidFill>
                  <a:srgbClr val="00A292"/>
                </a:solidFill>
              </a:rPr>
              <a:t>cellules</a:t>
            </a:r>
            <a:r>
              <a:rPr lang="fr-FR" sz="2400" dirty="0"/>
              <a:t> le matériel génétique nécessaire à ces 4 stratégies, des véhicules, appelés </a:t>
            </a:r>
            <a:r>
              <a:rPr lang="fr-FR" sz="2400" b="1" dirty="0">
                <a:solidFill>
                  <a:srgbClr val="00A292"/>
                </a:solidFill>
              </a:rPr>
              <a:t>vecteurs</a:t>
            </a:r>
            <a:r>
              <a:rPr lang="fr-FR" sz="2400" dirty="0"/>
              <a:t> (virus rendu inoffensif ou vecteur non viral) sont utilisés.</a:t>
            </a:r>
          </a:p>
        </p:txBody>
      </p:sp>
      <p:sp>
        <p:nvSpPr>
          <p:cNvPr id="10" name="Titre 9">
            <a:extLst>
              <a:ext uri="{FF2B5EF4-FFF2-40B4-BE49-F238E27FC236}">
                <a16:creationId xmlns:a16="http://schemas.microsoft.com/office/drawing/2014/main" id="{38EE16C6-F37D-39D8-2BB0-C11C5D65C76F}"/>
              </a:ext>
            </a:extLst>
          </p:cNvPr>
          <p:cNvSpPr txBox="1">
            <a:spLocks noGrp="1"/>
          </p:cNvSpPr>
          <p:nvPr>
            <p:ph type="title" idx="4294967295"/>
          </p:nvPr>
        </p:nvSpPr>
        <p:spPr>
          <a:xfrm>
            <a:off x="655271" y="354856"/>
            <a:ext cx="10671554" cy="692468"/>
          </a:xfrm>
          <a:prstGeom prst="roundRect">
            <a:avLst>
              <a:gd name="adj" fmla="val 50000"/>
            </a:avLst>
          </a:prstGeom>
          <a:solidFill>
            <a:schemeClr val="tx1"/>
          </a:solidFill>
          <a:ln>
            <a:noFill/>
            <a:prstDash/>
          </a:ln>
          <a:effectLst/>
        </p:spPr>
        <p:txBody>
          <a:bodyPr rot="0" spcFirstLastPara="0" vertOverflow="overflow" horzOverflow="overflow" vert="horz" wrap="none" lIns="144000" tIns="0" rIns="10800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schemeClr val="bg1"/>
                </a:solidFill>
                <a:effectLst/>
                <a:uLnTx/>
                <a:uFillTx/>
                <a:latin typeface="+mn-lt"/>
                <a:ea typeface="+mn-ea"/>
                <a:cs typeface="Readex Pro"/>
              </a:rPr>
              <a:t>Administration de la thérapie génique dans la mucoviscidose</a:t>
            </a:r>
          </a:p>
        </p:txBody>
      </p:sp>
      <p:sp>
        <p:nvSpPr>
          <p:cNvPr id="6" name="ZoneTexte 5">
            <a:extLst>
              <a:ext uri="{FF2B5EF4-FFF2-40B4-BE49-F238E27FC236}">
                <a16:creationId xmlns:a16="http://schemas.microsoft.com/office/drawing/2014/main" id="{D6B18302-A1B5-A631-BB16-5F7A3063CCF7}"/>
              </a:ext>
            </a:extLst>
          </p:cNvPr>
          <p:cNvSpPr txBox="1"/>
          <p:nvPr/>
        </p:nvSpPr>
        <p:spPr>
          <a:xfrm>
            <a:off x="5931244" y="3891073"/>
            <a:ext cx="5723944" cy="1200329"/>
          </a:xfrm>
          <a:prstGeom prst="rect">
            <a:avLst/>
          </a:prstGeom>
          <a:noFill/>
        </p:spPr>
        <p:txBody>
          <a:bodyPr wrap="square">
            <a:spAutoFit/>
          </a:bodyPr>
          <a:lstStyle/>
          <a:p>
            <a:pPr>
              <a:buClr>
                <a:srgbClr val="00B0F0"/>
              </a:buClr>
            </a:pPr>
            <a:r>
              <a:rPr lang="fr-FR" sz="2400" dirty="0">
                <a:cs typeface="Times New Roman"/>
              </a:rPr>
              <a:t>Pour apporter le traitement jusqu’aux poumons, la </a:t>
            </a:r>
            <a:r>
              <a:rPr lang="fr-FR" sz="2400" b="1" dirty="0">
                <a:cs typeface="Times New Roman"/>
              </a:rPr>
              <a:t>nébulisation</a:t>
            </a:r>
            <a:r>
              <a:rPr lang="fr-FR" sz="2400" dirty="0">
                <a:cs typeface="Times New Roman"/>
              </a:rPr>
              <a:t> est employée comme moyen d’administration.</a:t>
            </a:r>
            <a:r>
              <a:rPr lang="fr-FR" sz="2200" dirty="0">
                <a:cs typeface="Times New Roman"/>
              </a:rPr>
              <a:t> </a:t>
            </a:r>
          </a:p>
        </p:txBody>
      </p:sp>
      <p:pic>
        <p:nvPicPr>
          <p:cNvPr id="4" name="schema6_crop">
            <a:hlinkClick r:id="" action="ppaction://media"/>
            <a:extLst>
              <a:ext uri="{FF2B5EF4-FFF2-40B4-BE49-F238E27FC236}">
                <a16:creationId xmlns:a16="http://schemas.microsoft.com/office/drawing/2014/main" id="{42BBC7E7-131F-B4E0-2125-1EE9647F9D6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55268" y="1253356"/>
            <a:ext cx="4834761" cy="4351284"/>
          </a:xfrm>
          <a:prstGeom prst="roundRect">
            <a:avLst>
              <a:gd name="adj" fmla="val 7092"/>
            </a:avLst>
          </a:prstGeom>
          <a:solidFill>
            <a:schemeClr val="bg1">
              <a:alpha val="90000"/>
            </a:schemeClr>
          </a:solidFill>
          <a:ln>
            <a:noFill/>
          </a:ln>
          <a:effectLst>
            <a:outerShdw blurRad="137297" dist="38100" dir="2700000" algn="tl" rotWithShape="0">
              <a:schemeClr val="tx1">
                <a:alpha val="40000"/>
              </a:schemeClr>
            </a:outerShdw>
          </a:effectLst>
        </p:spPr>
      </p:pic>
    </p:spTree>
    <p:extLst>
      <p:ext uri="{BB962C8B-B14F-4D97-AF65-F5344CB8AC3E}">
        <p14:creationId xmlns:p14="http://schemas.microsoft.com/office/powerpoint/2010/main" val="166032512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2"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ppt_x</p:attrName>
                                        </p:attrNameLst>
                                      </p:cBhvr>
                                      <p:tavLst>
                                        <p:tav tm="0">
                                          <p:val>
                                            <p:strVal val="#ppt_x+#ppt_w*1.125000"/>
                                          </p:val>
                                        </p:tav>
                                        <p:tav tm="100000">
                                          <p:val>
                                            <p:strVal val="#ppt_x"/>
                                          </p:val>
                                        </p:tav>
                                      </p:tavLst>
                                    </p:anim>
                                    <p:animEffect transition="in" filter="wipe(left)">
                                      <p:cBhvr>
                                        <p:cTn id="14" dur="500"/>
                                        <p:tgtEl>
                                          <p:spTgt spid="2"/>
                                        </p:tgtEl>
                                      </p:cBhvr>
                                    </p:animEffect>
                                  </p:childTnLst>
                                </p:cTn>
                              </p:par>
                            </p:childTnLst>
                          </p:cTn>
                        </p:par>
                        <p:par>
                          <p:cTn id="15" fill="hold">
                            <p:stCondLst>
                              <p:cond delay="1500"/>
                            </p:stCondLst>
                            <p:childTnLst>
                              <p:par>
                                <p:cTn id="16" presetID="12" presetClass="entr" presetSubtype="2"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p:tgtEl>
                                          <p:spTgt spid="6"/>
                                        </p:tgtEl>
                                        <p:attrNameLst>
                                          <p:attrName>ppt_x</p:attrName>
                                        </p:attrNameLst>
                                      </p:cBhvr>
                                      <p:tavLst>
                                        <p:tav tm="0">
                                          <p:val>
                                            <p:strVal val="#ppt_x+#ppt_w*1.125000"/>
                                          </p:val>
                                        </p:tav>
                                        <p:tav tm="100000">
                                          <p:val>
                                            <p:strVal val="#ppt_x"/>
                                          </p:val>
                                        </p:tav>
                                      </p:tavLst>
                                    </p:anim>
                                    <p:animEffect transition="in" filter="wipe(left)">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ppt_w</p:attrName>
                                        </p:attrNameLst>
                                      </p:cBhvr>
                                      <p:tavLst>
                                        <p:tav tm="0">
                                          <p:val>
                                            <p:fltVal val="0"/>
                                          </p:val>
                                        </p:tav>
                                        <p:tav tm="100000">
                                          <p:val>
                                            <p:strVal val="#ppt_w"/>
                                          </p:val>
                                        </p:tav>
                                      </p:tavLst>
                                    </p:anim>
                                    <p:anim calcmode="lin" valueType="num">
                                      <p:cBhvr>
                                        <p:cTn id="25" dur="500" fill="hold"/>
                                        <p:tgtEl>
                                          <p:spTgt spid="4"/>
                                        </p:tgtEl>
                                        <p:attrNameLst>
                                          <p:attrName>ppt_h</p:attrName>
                                        </p:attrNameLst>
                                      </p:cBhvr>
                                      <p:tavLst>
                                        <p:tav tm="0">
                                          <p:val>
                                            <p:fltVal val="0"/>
                                          </p:val>
                                        </p:tav>
                                        <p:tav tm="100000">
                                          <p:val>
                                            <p:strVal val="#ppt_h"/>
                                          </p:val>
                                        </p:tav>
                                      </p:tavLst>
                                    </p:anim>
                                    <p:animEffect transition="in" filter="fade">
                                      <p:cBhvr>
                                        <p:cTn id="26" dur="5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30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31" restart="whenNotActive" fill="hold" evtFilter="cancelBubble" nodeType="interactiveSeq">
                <p:stCondLst>
                  <p:cond evt="onClick" delay="0">
                    <p:tgtEl>
                      <p:spTgt spid="4"/>
                    </p:tgtEl>
                  </p:cond>
                </p:stCondLst>
                <p:endSync evt="end" delay="0">
                  <p:rtn val="all"/>
                </p:endSync>
                <p:childTnLst>
                  <p:par>
                    <p:cTn id="32" fill="hold">
                      <p:stCondLst>
                        <p:cond delay="0"/>
                      </p:stCondLst>
                      <p:childTnLst>
                        <p:par>
                          <p:cTn id="33" fill="hold">
                            <p:stCondLst>
                              <p:cond delay="0"/>
                            </p:stCondLst>
                            <p:childTnLst>
                              <p:par>
                                <p:cTn id="34" presetID="2" presetClass="mediacall" presetSubtype="0" fill="hold" nodeType="clickEffect">
                                  <p:stCondLst>
                                    <p:cond delay="0"/>
                                  </p:stCondLst>
                                  <p:childTnLst>
                                    <p:cmd type="call" cmd="togglePause">
                                      <p:cBhvr>
                                        <p:cTn id="35" dur="1" fill="hold"/>
                                        <p:tgtEl>
                                          <p:spTgt spid="4"/>
                                        </p:tgtEl>
                                      </p:cBhvr>
                                    </p:cmd>
                                  </p:childTnLst>
                                </p:cTn>
                              </p:par>
                            </p:childTnLst>
                          </p:cTn>
                        </p:par>
                      </p:childTnLst>
                    </p:cTn>
                  </p:par>
                </p:childTnLst>
              </p:cTn>
              <p:nextCondLst>
                <p:cond evt="onClick" delay="0">
                  <p:tgtEl>
                    <p:spTgt spid="4"/>
                  </p:tgtEl>
                </p:cond>
              </p:nextCondLst>
            </p:seq>
            <p:video>
              <p:cMediaNode vol="80000">
                <p:cTn id="36" fill="hold" display="0">
                  <p:stCondLst>
                    <p:cond delay="indefinite"/>
                  </p:stCondLst>
                </p:cTn>
                <p:tgtEl>
                  <p:spTgt spid="4"/>
                </p:tgtEl>
              </p:cMediaNode>
            </p:video>
          </p:childTnLst>
        </p:cTn>
      </p:par>
    </p:tnLst>
    <p:bldLst>
      <p:bldP spid="2" grpId="0"/>
      <p:bldP spid="10" grpId="0" animBg="1"/>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A8D5C4-ABFB-28CF-38AA-9AA2E68B094E}"/>
            </a:ext>
          </a:extLst>
        </p:cNvPr>
        <p:cNvGrpSpPr/>
        <p:nvPr/>
      </p:nvGrpSpPr>
      <p:grpSpPr>
        <a:xfrm>
          <a:off x="0" y="0"/>
          <a:ext cx="0" cy="0"/>
          <a:chOff x="0" y="0"/>
          <a:chExt cx="0" cy="0"/>
        </a:xfrm>
      </p:grpSpPr>
      <p:sp>
        <p:nvSpPr>
          <p:cNvPr id="7" name="ZoneTexte 6">
            <a:extLst>
              <a:ext uri="{FF2B5EF4-FFF2-40B4-BE49-F238E27FC236}">
                <a16:creationId xmlns:a16="http://schemas.microsoft.com/office/drawing/2014/main" id="{A37CD2F0-16E3-FC97-69F9-24D1995FBFBC}"/>
              </a:ext>
            </a:extLst>
          </p:cNvPr>
          <p:cNvSpPr txBox="1"/>
          <p:nvPr/>
        </p:nvSpPr>
        <p:spPr>
          <a:xfrm>
            <a:off x="8052179" y="1168254"/>
            <a:ext cx="3582537" cy="3139321"/>
          </a:xfrm>
          <a:prstGeom prst="rect">
            <a:avLst/>
          </a:prstGeom>
          <a:noFill/>
        </p:spPr>
        <p:txBody>
          <a:bodyPr wrap="square" lIns="0" tIns="0" rIns="0" bIns="0" rtlCol="0" anchor="t">
            <a:spAutoFit/>
          </a:bodyPr>
          <a:lstStyle/>
          <a:p>
            <a:r>
              <a:rPr lang="fr-FR" sz="2400" b="1" dirty="0">
                <a:solidFill>
                  <a:srgbClr val="00B050"/>
                </a:solidFill>
                <a:cs typeface="Times New Roman"/>
              </a:rPr>
              <a:t>APPORT D’ADN</a:t>
            </a:r>
          </a:p>
          <a:p>
            <a:endParaRPr lang="fr-FR" sz="2000" dirty="0">
              <a:ea typeface="Calibri"/>
              <a:cs typeface="Calibri"/>
            </a:endParaRPr>
          </a:p>
          <a:p>
            <a:r>
              <a:rPr lang="fr-FR" sz="2000" dirty="0">
                <a:ea typeface="Calibri"/>
                <a:cs typeface="Calibri"/>
              </a:rPr>
              <a:t>Un </a:t>
            </a:r>
            <a:r>
              <a:rPr lang="fr-FR" sz="2000" b="1" dirty="0">
                <a:solidFill>
                  <a:srgbClr val="00A292"/>
                </a:solidFill>
                <a:ea typeface="Calibri"/>
                <a:cs typeface="Calibri"/>
              </a:rPr>
              <a:t>gène</a:t>
            </a:r>
            <a:r>
              <a:rPr lang="fr-FR" sz="2000" dirty="0">
                <a:ea typeface="Calibri"/>
                <a:cs typeface="Calibri"/>
              </a:rPr>
              <a:t> </a:t>
            </a:r>
            <a:r>
              <a:rPr lang="fr-FR" sz="2000" i="1" dirty="0">
                <a:ea typeface="Calibri"/>
                <a:cs typeface="Calibri"/>
              </a:rPr>
              <a:t>CFTR</a:t>
            </a:r>
            <a:r>
              <a:rPr lang="fr-FR" sz="2000" dirty="0">
                <a:ea typeface="Calibri"/>
                <a:cs typeface="Calibri"/>
              </a:rPr>
              <a:t> sain est introduit dans les cellules grâce à un </a:t>
            </a:r>
            <a:r>
              <a:rPr lang="fr-FR" sz="2000" b="1" dirty="0">
                <a:solidFill>
                  <a:srgbClr val="00A292"/>
                </a:solidFill>
                <a:ea typeface="Calibri"/>
                <a:cs typeface="Calibri"/>
              </a:rPr>
              <a:t>vecteur</a:t>
            </a:r>
            <a:r>
              <a:rPr lang="fr-FR" sz="2000" dirty="0">
                <a:ea typeface="Calibri"/>
                <a:cs typeface="Calibri"/>
              </a:rPr>
              <a:t>. Il sera transcrit en </a:t>
            </a:r>
            <a:r>
              <a:rPr lang="fr-FR" sz="2000" b="1" dirty="0">
                <a:solidFill>
                  <a:srgbClr val="00A292"/>
                </a:solidFill>
                <a:ea typeface="Calibri"/>
                <a:cs typeface="Calibri"/>
              </a:rPr>
              <a:t>ARNm</a:t>
            </a:r>
            <a:r>
              <a:rPr lang="fr-FR" sz="2000" dirty="0">
                <a:ea typeface="Calibri"/>
                <a:cs typeface="Calibri"/>
              </a:rPr>
              <a:t> qui ne possède donc</a:t>
            </a:r>
            <a:r>
              <a:rPr lang="fr-FR" sz="2000" dirty="0">
                <a:solidFill>
                  <a:srgbClr val="FF0000"/>
                </a:solidFill>
                <a:ea typeface="Calibri"/>
                <a:cs typeface="Calibri"/>
              </a:rPr>
              <a:t> </a:t>
            </a:r>
            <a:r>
              <a:rPr lang="fr-FR" sz="2000" dirty="0">
                <a:ea typeface="Calibri"/>
                <a:cs typeface="Calibri"/>
              </a:rPr>
              <a:t>pas la </a:t>
            </a:r>
            <a:r>
              <a:rPr lang="fr-FR" sz="2000" b="1" dirty="0">
                <a:solidFill>
                  <a:srgbClr val="00A292"/>
                </a:solidFill>
                <a:ea typeface="Calibri"/>
                <a:cs typeface="Calibri"/>
              </a:rPr>
              <a:t>mutation</a:t>
            </a:r>
            <a:r>
              <a:rPr lang="fr-FR" sz="2000" dirty="0">
                <a:ea typeface="Calibri"/>
                <a:cs typeface="Calibri"/>
              </a:rPr>
              <a:t> et permettra la fabrication d’une </a:t>
            </a:r>
            <a:r>
              <a:rPr lang="fr-FR" sz="2000" b="1" dirty="0">
                <a:solidFill>
                  <a:srgbClr val="00A292"/>
                </a:solidFill>
                <a:ea typeface="Calibri"/>
                <a:cs typeface="Calibri"/>
              </a:rPr>
              <a:t>protéine</a:t>
            </a:r>
            <a:r>
              <a:rPr lang="fr-FR" sz="2000" dirty="0">
                <a:ea typeface="Calibri"/>
                <a:cs typeface="Calibri"/>
              </a:rPr>
              <a:t> </a:t>
            </a:r>
            <a:r>
              <a:rPr lang="fr-FR" sz="2000" b="1" dirty="0">
                <a:solidFill>
                  <a:srgbClr val="00A292"/>
                </a:solidFill>
                <a:ea typeface="Calibri"/>
                <a:cs typeface="Calibri"/>
              </a:rPr>
              <a:t>CFTR</a:t>
            </a:r>
            <a:r>
              <a:rPr lang="fr-FR" sz="2000" dirty="0">
                <a:solidFill>
                  <a:srgbClr val="FF0000"/>
                </a:solidFill>
                <a:ea typeface="Calibri"/>
                <a:cs typeface="Calibri"/>
              </a:rPr>
              <a:t> </a:t>
            </a:r>
            <a:r>
              <a:rPr lang="fr-FR" sz="2000" dirty="0">
                <a:ea typeface="Calibri"/>
                <a:cs typeface="Calibri"/>
              </a:rPr>
              <a:t>fonctionnelle.</a:t>
            </a:r>
          </a:p>
          <a:p>
            <a:endParaRPr lang="fr-FR" sz="2000" dirty="0">
              <a:ea typeface="Calibri"/>
              <a:cs typeface="Calibri"/>
            </a:endParaRPr>
          </a:p>
        </p:txBody>
      </p:sp>
      <p:grpSp>
        <p:nvGrpSpPr>
          <p:cNvPr id="5" name="Groupe 4">
            <a:extLst>
              <a:ext uri="{FF2B5EF4-FFF2-40B4-BE49-F238E27FC236}">
                <a16:creationId xmlns:a16="http://schemas.microsoft.com/office/drawing/2014/main" id="{D6C2F1E0-26EF-B33D-F63A-3F5322A86F72}"/>
              </a:ext>
            </a:extLst>
          </p:cNvPr>
          <p:cNvGrpSpPr/>
          <p:nvPr/>
        </p:nvGrpSpPr>
        <p:grpSpPr>
          <a:xfrm>
            <a:off x="655272" y="354856"/>
            <a:ext cx="4011829" cy="692468"/>
            <a:chOff x="655272" y="354856"/>
            <a:chExt cx="4011829" cy="692468"/>
          </a:xfrm>
        </p:grpSpPr>
        <p:sp>
          <p:nvSpPr>
            <p:cNvPr id="10" name="ZoneTexte 9">
              <a:extLst>
                <a:ext uri="{FF2B5EF4-FFF2-40B4-BE49-F238E27FC236}">
                  <a16:creationId xmlns:a16="http://schemas.microsoft.com/office/drawing/2014/main" id="{E0139D6D-4806-F087-5923-574689650B9A}"/>
                </a:ext>
              </a:extLst>
            </p:cNvPr>
            <p:cNvSpPr txBox="1"/>
            <p:nvPr/>
          </p:nvSpPr>
          <p:spPr>
            <a:xfrm>
              <a:off x="655272" y="354856"/>
              <a:ext cx="4011829" cy="692468"/>
            </a:xfrm>
            <a:prstGeom prst="roundRect">
              <a:avLst>
                <a:gd name="adj" fmla="val 50000"/>
              </a:avLst>
            </a:prstGeom>
            <a:solidFill>
              <a:schemeClr val="accent6"/>
            </a:solidFill>
          </p:spPr>
          <p:txBody>
            <a:bodyPr wrap="none" lIns="684000" tIns="0" rIns="108000" bIns="0" rtlCol="0" anchor="t">
              <a:spAutoFit/>
            </a:bodyPr>
            <a:lstStyle/>
            <a:p>
              <a:r>
                <a:rPr lang="fr-FR" sz="3200" b="1" dirty="0">
                  <a:solidFill>
                    <a:schemeClr val="bg1"/>
                  </a:solidFill>
                  <a:cs typeface="Readex Pro"/>
                </a:rPr>
                <a:t>Thérapie par ADN</a:t>
              </a:r>
            </a:p>
          </p:txBody>
        </p:sp>
        <p:sp>
          <p:nvSpPr>
            <p:cNvPr id="12" name="Ellipse 11">
              <a:extLst>
                <a:ext uri="{FF2B5EF4-FFF2-40B4-BE49-F238E27FC236}">
                  <a16:creationId xmlns:a16="http://schemas.microsoft.com/office/drawing/2014/main" id="{05531587-F543-5E34-8EAD-8EFE15E5C6B1}"/>
                </a:ext>
              </a:extLst>
            </p:cNvPr>
            <p:cNvSpPr/>
            <p:nvPr/>
          </p:nvSpPr>
          <p:spPr>
            <a:xfrm>
              <a:off x="692824" y="401965"/>
              <a:ext cx="596889" cy="59688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4000" b="1" dirty="0">
                  <a:solidFill>
                    <a:schemeClr val="accent6"/>
                  </a:solidFill>
                  <a:effectLst/>
                </a:rPr>
                <a:t>1</a:t>
              </a:r>
            </a:p>
          </p:txBody>
        </p:sp>
      </p:grpSp>
      <p:sp>
        <p:nvSpPr>
          <p:cNvPr id="2" name="ZoneTexte 1">
            <a:extLst>
              <a:ext uri="{FF2B5EF4-FFF2-40B4-BE49-F238E27FC236}">
                <a16:creationId xmlns:a16="http://schemas.microsoft.com/office/drawing/2014/main" id="{BB5BB698-820C-1A1B-27B9-907E05ADFED7}"/>
              </a:ext>
            </a:extLst>
          </p:cNvPr>
          <p:cNvSpPr txBox="1"/>
          <p:nvPr/>
        </p:nvSpPr>
        <p:spPr>
          <a:xfrm>
            <a:off x="8052179" y="4181641"/>
            <a:ext cx="3582538" cy="1508105"/>
          </a:xfrm>
          <a:prstGeom prst="rect">
            <a:avLst/>
          </a:prstGeom>
          <a:noFill/>
        </p:spPr>
        <p:txBody>
          <a:bodyPr wrap="square" lIns="0" tIns="0" rIns="0" bIns="0" rtlCol="0" anchor="t">
            <a:spAutoFit/>
          </a:bodyPr>
          <a:lstStyle/>
          <a:p>
            <a:r>
              <a:rPr lang="fr-FR" sz="2000" dirty="0">
                <a:ea typeface="Calibri Light"/>
                <a:cs typeface="Calibri Light"/>
              </a:rPr>
              <a:t>Ce type de stratégie peut fonctionner pour tous les profils génétiques, indépendamment de la nature des </a:t>
            </a:r>
            <a:r>
              <a:rPr lang="fr-FR" sz="2000" b="1" dirty="0">
                <a:solidFill>
                  <a:srgbClr val="00A292"/>
                </a:solidFill>
                <a:ea typeface="Calibri Light"/>
                <a:cs typeface="Calibri Light"/>
              </a:rPr>
              <a:t>mutations</a:t>
            </a:r>
            <a:r>
              <a:rPr lang="fr-FR" sz="2000" dirty="0">
                <a:ea typeface="Calibri Light"/>
                <a:cs typeface="Calibri Light"/>
              </a:rPr>
              <a:t>.</a:t>
            </a:r>
          </a:p>
          <a:p>
            <a:endParaRPr lang="fr-FR" dirty="0">
              <a:ea typeface="Calibri"/>
              <a:cs typeface="Calibri"/>
            </a:endParaRPr>
          </a:p>
        </p:txBody>
      </p:sp>
      <p:pic>
        <p:nvPicPr>
          <p:cNvPr id="6" name="schema7_final">
            <a:hlinkClick r:id="" action="ppaction://media"/>
            <a:extLst>
              <a:ext uri="{FF2B5EF4-FFF2-40B4-BE49-F238E27FC236}">
                <a16:creationId xmlns:a16="http://schemas.microsoft.com/office/drawing/2014/main" id="{AEC5CE1C-8FCA-580A-E96C-7503E63FF98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55270" y="1247141"/>
            <a:ext cx="7084800" cy="3985200"/>
          </a:xfrm>
          <a:prstGeom prst="roundRect">
            <a:avLst>
              <a:gd name="adj" fmla="val 7092"/>
            </a:avLst>
          </a:prstGeom>
          <a:solidFill>
            <a:schemeClr val="bg1">
              <a:alpha val="90000"/>
            </a:schemeClr>
          </a:solidFill>
          <a:ln>
            <a:noFill/>
          </a:ln>
          <a:effectLst>
            <a:outerShdw blurRad="137297" dist="38100" dir="2700000" algn="tl" rotWithShape="0">
              <a:schemeClr val="accent6">
                <a:alpha val="40000"/>
              </a:schemeClr>
            </a:outerShdw>
          </a:effectLst>
        </p:spPr>
      </p:pic>
      <p:sp>
        <p:nvSpPr>
          <p:cNvPr id="4" name="Titre 3">
            <a:extLst>
              <a:ext uri="{FF2B5EF4-FFF2-40B4-BE49-F238E27FC236}">
                <a16:creationId xmlns:a16="http://schemas.microsoft.com/office/drawing/2014/main" id="{E121F18E-7A91-DDC5-9664-1B3FB1C33E4F}"/>
              </a:ext>
            </a:extLst>
          </p:cNvPr>
          <p:cNvSpPr>
            <a:spLocks noGrp="1"/>
          </p:cNvSpPr>
          <p:nvPr>
            <p:ph type="title" idx="4294967295"/>
          </p:nvPr>
        </p:nvSpPr>
        <p:spPr>
          <a:xfrm>
            <a:off x="692824" y="-1585116"/>
            <a:ext cx="10515600" cy="1325563"/>
          </a:xfrm>
        </p:spPr>
        <p:txBody>
          <a:bodyPr vert="horz" lIns="91440" tIns="45720" rIns="91440" bIns="45720" rtlCol="0" anchor="b">
            <a:normAutofit/>
          </a:bodyPr>
          <a:lstStyle/>
          <a:p>
            <a:r>
              <a:rPr lang="fr-FR" dirty="0">
                <a:noFill/>
              </a:rPr>
              <a:t>1 - Thérapie par ADN</a:t>
            </a:r>
          </a:p>
        </p:txBody>
      </p:sp>
    </p:spTree>
    <p:extLst>
      <p:ext uri="{BB962C8B-B14F-4D97-AF65-F5344CB8AC3E}">
        <p14:creationId xmlns:p14="http://schemas.microsoft.com/office/powerpoint/2010/main" val="313301896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2"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p:tgtEl>
                                          <p:spTgt spid="7"/>
                                        </p:tgtEl>
                                        <p:attrNameLst>
                                          <p:attrName>ppt_x</p:attrName>
                                        </p:attrNameLst>
                                      </p:cBhvr>
                                      <p:tavLst>
                                        <p:tav tm="0">
                                          <p:val>
                                            <p:strVal val="#ppt_x+#ppt_w*1.125000"/>
                                          </p:val>
                                        </p:tav>
                                        <p:tav tm="100000">
                                          <p:val>
                                            <p:strVal val="#ppt_x"/>
                                          </p:val>
                                        </p:tav>
                                      </p:tavLst>
                                    </p:anim>
                                    <p:animEffect transition="in" filter="wipe(left)">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mediacall" presetSubtype="0" fill="hold" nodeType="clickEffect">
                                  <p:stCondLst>
                                    <p:cond delay="0"/>
                                  </p:stCondLst>
                                  <p:childTnLst>
                                    <p:cmd type="call" cmd="playFrom(0.0)">
                                      <p:cBhvr>
                                        <p:cTn id="25" dur="35000" fill="hold"/>
                                        <p:tgtEl>
                                          <p:spTgt spid="6"/>
                                        </p:tgtEl>
                                      </p:cBhvr>
                                    </p:cmd>
                                  </p:childTnLst>
                                </p:cTn>
                              </p:par>
                            </p:childTnLst>
                          </p:cTn>
                        </p:par>
                      </p:childTnLst>
                    </p:cTn>
                  </p:par>
                  <p:par>
                    <p:cTn id="26" fill="hold">
                      <p:stCondLst>
                        <p:cond delay="indefinite"/>
                      </p:stCondLst>
                      <p:childTnLst>
                        <p:par>
                          <p:cTn id="27" fill="hold">
                            <p:stCondLst>
                              <p:cond delay="0"/>
                            </p:stCondLst>
                            <p:childTnLst>
                              <p:par>
                                <p:cTn id="28" presetID="12" presetClass="entr" presetSubtype="2" fill="hold" grpId="0" nodeType="click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additive="base">
                                        <p:cTn id="30" dur="500"/>
                                        <p:tgtEl>
                                          <p:spTgt spid="2"/>
                                        </p:tgtEl>
                                        <p:attrNameLst>
                                          <p:attrName>ppt_x</p:attrName>
                                        </p:attrNameLst>
                                      </p:cBhvr>
                                      <p:tavLst>
                                        <p:tav tm="0">
                                          <p:val>
                                            <p:strVal val="#ppt_x+#ppt_w*1.125000"/>
                                          </p:val>
                                        </p:tav>
                                        <p:tav tm="100000">
                                          <p:val>
                                            <p:strVal val="#ppt_x"/>
                                          </p:val>
                                        </p:tav>
                                      </p:tavLst>
                                    </p:anim>
                                    <p:animEffect transition="in" filter="wipe(left)">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2" restart="whenNotActive" fill="hold" evtFilter="cancelBubble" nodeType="interactiveSeq">
                <p:stCondLst>
                  <p:cond evt="onClick" delay="0">
                    <p:tgtEl>
                      <p:spTgt spid="6"/>
                    </p:tgtEl>
                  </p:cond>
                </p:stCondLst>
                <p:endSync evt="end" delay="0">
                  <p:rtn val="all"/>
                </p:endSync>
                <p:childTnLst>
                  <p:par>
                    <p:cTn id="33" fill="hold">
                      <p:stCondLst>
                        <p:cond delay="0"/>
                      </p:stCondLst>
                      <p:childTnLst>
                        <p:par>
                          <p:cTn id="34" fill="hold">
                            <p:stCondLst>
                              <p:cond delay="0"/>
                            </p:stCondLst>
                            <p:childTnLst>
                              <p:par>
                                <p:cTn id="35" presetID="2" presetClass="mediacall" presetSubtype="0" fill="hold" nodeType="clickEffect">
                                  <p:stCondLst>
                                    <p:cond delay="0"/>
                                  </p:stCondLst>
                                  <p:childTnLst>
                                    <p:cmd type="call" cmd="togglePause">
                                      <p:cBhvr>
                                        <p:cTn id="36" dur="1" fill="hold"/>
                                        <p:tgtEl>
                                          <p:spTgt spid="6"/>
                                        </p:tgtEl>
                                      </p:cBhvr>
                                    </p:cmd>
                                  </p:childTnLst>
                                </p:cTn>
                              </p:par>
                            </p:childTnLst>
                          </p:cTn>
                        </p:par>
                      </p:childTnLst>
                    </p:cTn>
                  </p:par>
                </p:childTnLst>
              </p:cTn>
              <p:nextCondLst>
                <p:cond evt="onClick" delay="0">
                  <p:tgtEl>
                    <p:spTgt spid="6"/>
                  </p:tgtEl>
                </p:cond>
              </p:nextCondLst>
            </p:seq>
            <p:video>
              <p:cMediaNode vol="80000">
                <p:cTn id="37" fill="hold" display="0">
                  <p:stCondLst>
                    <p:cond delay="indefinite"/>
                  </p:stCondLst>
                </p:cTn>
                <p:tgtEl>
                  <p:spTgt spid="6"/>
                </p:tgtEl>
              </p:cMediaNode>
            </p:video>
          </p:childTnLst>
        </p:cTn>
      </p:par>
    </p:tnLst>
    <p:bldLst>
      <p:bldP spid="7" grpId="0"/>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86551F-37E2-B6F4-B5A3-EF8B9EC8E3DD}"/>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7FE92AB4-A96F-AF41-C99E-F05C2F51F268}"/>
              </a:ext>
            </a:extLst>
          </p:cNvPr>
          <p:cNvGrpSpPr/>
          <p:nvPr/>
        </p:nvGrpSpPr>
        <p:grpSpPr>
          <a:xfrm>
            <a:off x="655272" y="354856"/>
            <a:ext cx="4203609" cy="692468"/>
            <a:chOff x="655272" y="354856"/>
            <a:chExt cx="4203609" cy="692468"/>
          </a:xfrm>
        </p:grpSpPr>
        <p:sp>
          <p:nvSpPr>
            <p:cNvPr id="5" name="ZoneTexte 4">
              <a:extLst>
                <a:ext uri="{FF2B5EF4-FFF2-40B4-BE49-F238E27FC236}">
                  <a16:creationId xmlns:a16="http://schemas.microsoft.com/office/drawing/2014/main" id="{149D9281-F342-666C-AE49-AD83E61B1ADC}"/>
                </a:ext>
              </a:extLst>
            </p:cNvPr>
            <p:cNvSpPr txBox="1"/>
            <p:nvPr/>
          </p:nvSpPr>
          <p:spPr>
            <a:xfrm>
              <a:off x="655272" y="354856"/>
              <a:ext cx="4203609" cy="692468"/>
            </a:xfrm>
            <a:prstGeom prst="roundRect">
              <a:avLst>
                <a:gd name="adj" fmla="val 50000"/>
              </a:avLst>
            </a:prstGeom>
            <a:solidFill>
              <a:srgbClr val="E69A2F"/>
            </a:solidFill>
          </p:spPr>
          <p:txBody>
            <a:bodyPr wrap="none" lIns="684000" tIns="0" rIns="108000" bIns="0" rtlCol="0" anchor="t">
              <a:spAutoFit/>
            </a:bodyPr>
            <a:lstStyle/>
            <a:p>
              <a:r>
                <a:rPr lang="fr-FR" sz="3200" b="1" dirty="0">
                  <a:solidFill>
                    <a:schemeClr val="bg1"/>
                  </a:solidFill>
                  <a:cs typeface="Readex Pro"/>
                </a:rPr>
                <a:t>Édition génomique</a:t>
              </a:r>
            </a:p>
          </p:txBody>
        </p:sp>
        <p:sp>
          <p:nvSpPr>
            <p:cNvPr id="7" name="Ellipse 6">
              <a:extLst>
                <a:ext uri="{FF2B5EF4-FFF2-40B4-BE49-F238E27FC236}">
                  <a16:creationId xmlns:a16="http://schemas.microsoft.com/office/drawing/2014/main" id="{233594AD-B0F8-9DEA-AFBB-5E5CCDAF503D}"/>
                </a:ext>
              </a:extLst>
            </p:cNvPr>
            <p:cNvSpPr/>
            <p:nvPr/>
          </p:nvSpPr>
          <p:spPr>
            <a:xfrm>
              <a:off x="692824" y="401965"/>
              <a:ext cx="596889" cy="59688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4000" b="1" dirty="0">
                  <a:solidFill>
                    <a:srgbClr val="E69A2F"/>
                  </a:solidFill>
                  <a:effectLst/>
                </a:rPr>
                <a:t>2</a:t>
              </a:r>
            </a:p>
          </p:txBody>
        </p:sp>
      </p:grpSp>
      <p:sp>
        <p:nvSpPr>
          <p:cNvPr id="9" name="ZoneTexte 8">
            <a:extLst>
              <a:ext uri="{FF2B5EF4-FFF2-40B4-BE49-F238E27FC236}">
                <a16:creationId xmlns:a16="http://schemas.microsoft.com/office/drawing/2014/main" id="{45715AF9-70B6-591F-B671-54A0158F915A}"/>
              </a:ext>
            </a:extLst>
          </p:cNvPr>
          <p:cNvSpPr txBox="1"/>
          <p:nvPr/>
        </p:nvSpPr>
        <p:spPr>
          <a:xfrm>
            <a:off x="8052178" y="998854"/>
            <a:ext cx="3814549" cy="1911805"/>
          </a:xfrm>
          <a:prstGeom prst="rect">
            <a:avLst/>
          </a:prstGeom>
          <a:noFill/>
        </p:spPr>
        <p:txBody>
          <a:bodyPr wrap="square" lIns="0" tIns="0" rIns="0" bIns="0" rtlCol="0" anchor="t">
            <a:spAutoFit/>
          </a:bodyPr>
          <a:lstStyle/>
          <a:p>
            <a:r>
              <a:rPr lang="fr-FR" sz="2400" b="1" dirty="0">
                <a:solidFill>
                  <a:srgbClr val="E69A2F"/>
                </a:solidFill>
                <a:cs typeface="Times New Roman"/>
              </a:rPr>
              <a:t>CORRECTION DE L’ADN</a:t>
            </a:r>
            <a:endParaRPr lang="fr-FR" sz="2400" b="1" dirty="0">
              <a:solidFill>
                <a:srgbClr val="E69A2F"/>
              </a:solidFill>
              <a:ea typeface="Calibri"/>
              <a:cs typeface="Times New Roman"/>
            </a:endParaRPr>
          </a:p>
          <a:p>
            <a:pPr>
              <a:lnSpc>
                <a:spcPts val="2000"/>
              </a:lnSpc>
            </a:pPr>
            <a:endParaRPr lang="fr-FR" sz="2000" dirty="0">
              <a:ea typeface="Calibri"/>
              <a:cs typeface="Calibri"/>
            </a:endParaRPr>
          </a:p>
          <a:p>
            <a:pPr>
              <a:lnSpc>
                <a:spcPts val="2000"/>
              </a:lnSpc>
            </a:pPr>
            <a:r>
              <a:rPr lang="fr-FR" sz="2000" dirty="0">
                <a:ea typeface="Calibri"/>
                <a:cs typeface="Calibri"/>
              </a:rPr>
              <a:t>Le matériel biologique apporté par un </a:t>
            </a:r>
            <a:r>
              <a:rPr lang="fr-FR" sz="2000" b="1" dirty="0">
                <a:solidFill>
                  <a:srgbClr val="00A292"/>
                </a:solidFill>
                <a:ea typeface="Calibri"/>
                <a:cs typeface="Calibri"/>
              </a:rPr>
              <a:t>vecteur</a:t>
            </a:r>
            <a:r>
              <a:rPr lang="fr-FR" sz="2000" dirty="0">
                <a:ea typeface="Calibri"/>
                <a:cs typeface="Calibri"/>
              </a:rPr>
              <a:t> va couper une partie spécifique du </a:t>
            </a:r>
            <a:r>
              <a:rPr lang="fr-FR" sz="2000" b="1" dirty="0">
                <a:solidFill>
                  <a:srgbClr val="00A292"/>
                </a:solidFill>
                <a:ea typeface="Calibri"/>
                <a:cs typeface="Calibri"/>
              </a:rPr>
              <a:t>gène</a:t>
            </a:r>
            <a:r>
              <a:rPr lang="fr-FR" sz="2000" dirty="0">
                <a:ea typeface="Calibri"/>
                <a:cs typeface="Calibri"/>
              </a:rPr>
              <a:t> </a:t>
            </a:r>
            <a:r>
              <a:rPr lang="fr-FR" sz="2000" i="1" dirty="0">
                <a:ea typeface="Calibri"/>
                <a:cs typeface="Calibri"/>
              </a:rPr>
              <a:t>CFTR</a:t>
            </a:r>
            <a:r>
              <a:rPr lang="fr-FR" sz="2000" dirty="0">
                <a:ea typeface="Calibri"/>
                <a:cs typeface="Calibri"/>
              </a:rPr>
              <a:t> portant une </a:t>
            </a:r>
            <a:r>
              <a:rPr lang="fr-FR" sz="2000" b="1" dirty="0">
                <a:solidFill>
                  <a:srgbClr val="00A292"/>
                </a:solidFill>
                <a:ea typeface="Calibri"/>
                <a:cs typeface="Calibri"/>
              </a:rPr>
              <a:t>mutation</a:t>
            </a:r>
            <a:r>
              <a:rPr lang="fr-FR" sz="2000" dirty="0">
                <a:ea typeface="Calibri"/>
                <a:cs typeface="Calibri"/>
              </a:rPr>
              <a:t> cible et la corriger par une autre, non-porteuse de la mutation. </a:t>
            </a:r>
          </a:p>
        </p:txBody>
      </p:sp>
      <p:sp>
        <p:nvSpPr>
          <p:cNvPr id="11" name="ZoneTexte 10">
            <a:extLst>
              <a:ext uri="{FF2B5EF4-FFF2-40B4-BE49-F238E27FC236}">
                <a16:creationId xmlns:a16="http://schemas.microsoft.com/office/drawing/2014/main" id="{0CAF11FD-94AD-1FD0-C71A-1805F5B2E6CC}"/>
              </a:ext>
            </a:extLst>
          </p:cNvPr>
          <p:cNvSpPr txBox="1"/>
          <p:nvPr/>
        </p:nvSpPr>
        <p:spPr>
          <a:xfrm>
            <a:off x="8052178" y="4843655"/>
            <a:ext cx="3674716" cy="865365"/>
          </a:xfrm>
          <a:prstGeom prst="rect">
            <a:avLst/>
          </a:prstGeom>
          <a:noFill/>
        </p:spPr>
        <p:txBody>
          <a:bodyPr wrap="square" lIns="0" rIns="0">
            <a:noAutofit/>
          </a:bodyPr>
          <a:lstStyle/>
          <a:p>
            <a:pPr>
              <a:lnSpc>
                <a:spcPts val="2000"/>
              </a:lnSpc>
            </a:pPr>
            <a:r>
              <a:rPr lang="fr-FR" sz="2000" dirty="0">
                <a:ea typeface="Calibri Light"/>
                <a:cs typeface="Calibri Light"/>
              </a:rPr>
              <a:t>Il s’agit d’une thérapie « personnalisée » pour des </a:t>
            </a:r>
            <a:r>
              <a:rPr lang="fr-FR" sz="2000" b="1" dirty="0">
                <a:solidFill>
                  <a:srgbClr val="00A292"/>
                </a:solidFill>
                <a:ea typeface="Calibri Light"/>
                <a:cs typeface="Calibri Light"/>
              </a:rPr>
              <a:t>mutations</a:t>
            </a:r>
            <a:r>
              <a:rPr lang="fr-FR" sz="2000" dirty="0">
                <a:ea typeface="Calibri Light"/>
                <a:cs typeface="Calibri Light"/>
              </a:rPr>
              <a:t> spécifiques. </a:t>
            </a:r>
            <a:r>
              <a:rPr lang="fr-FR" sz="2000" dirty="0">
                <a:solidFill>
                  <a:srgbClr val="000000"/>
                </a:solidFill>
                <a:ea typeface="Calibri"/>
                <a:cs typeface="Calibri"/>
              </a:rPr>
              <a:t> </a:t>
            </a:r>
            <a:endParaRPr lang="fr-FR" sz="2000" dirty="0">
              <a:ea typeface="Calibri"/>
              <a:cs typeface="Calibri"/>
            </a:endParaRPr>
          </a:p>
        </p:txBody>
      </p:sp>
      <p:sp>
        <p:nvSpPr>
          <p:cNvPr id="12" name="ZoneTexte 11">
            <a:extLst>
              <a:ext uri="{FF2B5EF4-FFF2-40B4-BE49-F238E27FC236}">
                <a16:creationId xmlns:a16="http://schemas.microsoft.com/office/drawing/2014/main" id="{405852BE-13B1-E41B-645C-2CDE1366D28E}"/>
              </a:ext>
            </a:extLst>
          </p:cNvPr>
          <p:cNvSpPr txBox="1"/>
          <p:nvPr/>
        </p:nvSpPr>
        <p:spPr>
          <a:xfrm>
            <a:off x="7976075" y="3083637"/>
            <a:ext cx="3826923" cy="1634807"/>
          </a:xfrm>
          <a:prstGeom prst="rect">
            <a:avLst/>
          </a:prstGeom>
          <a:noFill/>
        </p:spPr>
        <p:txBody>
          <a:bodyPr wrap="square">
            <a:spAutoFit/>
          </a:bodyPr>
          <a:lstStyle/>
          <a:p>
            <a:pPr>
              <a:lnSpc>
                <a:spcPts val="2000"/>
              </a:lnSpc>
            </a:pPr>
            <a:r>
              <a:rPr lang="fr-FR" sz="2000" dirty="0">
                <a:ea typeface="Calibri"/>
                <a:cs typeface="Calibri"/>
              </a:rPr>
              <a:t>Ainsi, la </a:t>
            </a:r>
            <a:r>
              <a:rPr lang="fr-FR" sz="2000" b="1" dirty="0">
                <a:solidFill>
                  <a:srgbClr val="00A292"/>
                </a:solidFill>
                <a:ea typeface="Calibri"/>
                <a:cs typeface="Calibri"/>
              </a:rPr>
              <a:t>mutation</a:t>
            </a:r>
            <a:r>
              <a:rPr lang="fr-FR" sz="2000" dirty="0">
                <a:ea typeface="Calibri"/>
                <a:cs typeface="Calibri"/>
              </a:rPr>
              <a:t> pathologique</a:t>
            </a:r>
            <a:br>
              <a:rPr lang="fr-FR" sz="2000" dirty="0">
                <a:ea typeface="Calibri"/>
                <a:cs typeface="Calibri"/>
              </a:rPr>
            </a:br>
            <a:r>
              <a:rPr lang="fr-FR" sz="2000" dirty="0">
                <a:ea typeface="Calibri"/>
                <a:cs typeface="Calibri"/>
              </a:rPr>
              <a:t>(qui entraine la maladie) est corrigée dans chaque </a:t>
            </a:r>
            <a:r>
              <a:rPr lang="fr-FR" sz="2000" b="1" dirty="0">
                <a:solidFill>
                  <a:srgbClr val="00A292"/>
                </a:solidFill>
                <a:ea typeface="Calibri"/>
                <a:cs typeface="Calibri"/>
              </a:rPr>
              <a:t>cellule</a:t>
            </a:r>
            <a:r>
              <a:rPr lang="fr-FR" sz="2000" dirty="0">
                <a:ea typeface="Calibri"/>
                <a:cs typeface="Calibri"/>
              </a:rPr>
              <a:t>, qui est alors dotée d’un </a:t>
            </a:r>
            <a:r>
              <a:rPr lang="fr-FR" sz="2000" b="1" dirty="0">
                <a:solidFill>
                  <a:srgbClr val="00A292"/>
                </a:solidFill>
                <a:ea typeface="Calibri"/>
                <a:cs typeface="Calibri"/>
              </a:rPr>
              <a:t>ADN</a:t>
            </a:r>
            <a:r>
              <a:rPr lang="fr-FR" sz="2000" dirty="0">
                <a:ea typeface="Calibri"/>
                <a:cs typeface="Calibri"/>
              </a:rPr>
              <a:t> non-muté permettant</a:t>
            </a:r>
            <a:r>
              <a:rPr lang="fr-FR" sz="2000" dirty="0">
                <a:solidFill>
                  <a:schemeClr val="accent2">
                    <a:lumMod val="75000"/>
                  </a:schemeClr>
                </a:solidFill>
                <a:ea typeface="Calibri"/>
                <a:cs typeface="Calibri"/>
              </a:rPr>
              <a:t> </a:t>
            </a:r>
            <a:r>
              <a:rPr lang="fr-FR" sz="2000" dirty="0">
                <a:ea typeface="Calibri"/>
                <a:cs typeface="Calibri"/>
              </a:rPr>
              <a:t>la fabrication d’une </a:t>
            </a:r>
            <a:r>
              <a:rPr lang="fr-FR" sz="2000" b="1" dirty="0">
                <a:solidFill>
                  <a:srgbClr val="00A292"/>
                </a:solidFill>
                <a:ea typeface="Calibri"/>
                <a:cs typeface="Calibri"/>
              </a:rPr>
              <a:t>protéine</a:t>
            </a:r>
            <a:r>
              <a:rPr lang="fr-FR" sz="2000" dirty="0">
                <a:ea typeface="Calibri"/>
                <a:cs typeface="Calibri"/>
              </a:rPr>
              <a:t> </a:t>
            </a:r>
            <a:r>
              <a:rPr lang="fr-FR" sz="2000" b="1" dirty="0">
                <a:solidFill>
                  <a:srgbClr val="00A292"/>
                </a:solidFill>
                <a:ea typeface="Calibri"/>
                <a:cs typeface="Calibri"/>
              </a:rPr>
              <a:t>CFTR</a:t>
            </a:r>
            <a:r>
              <a:rPr lang="fr-FR" sz="2000" dirty="0">
                <a:ea typeface="Calibri"/>
                <a:cs typeface="Calibri"/>
              </a:rPr>
              <a:t> fonctionnelle.</a:t>
            </a:r>
          </a:p>
        </p:txBody>
      </p:sp>
      <p:pic>
        <p:nvPicPr>
          <p:cNvPr id="4" name="schema8_final">
            <a:hlinkClick r:id="" action="ppaction://media"/>
            <a:extLst>
              <a:ext uri="{FF2B5EF4-FFF2-40B4-BE49-F238E27FC236}">
                <a16:creationId xmlns:a16="http://schemas.microsoft.com/office/drawing/2014/main" id="{35DB3918-98E1-47F8-4137-76279DC7E11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55272" y="1232720"/>
            <a:ext cx="7089350" cy="3987760"/>
          </a:xfrm>
          <a:prstGeom prst="roundRect">
            <a:avLst>
              <a:gd name="adj" fmla="val 7092"/>
            </a:avLst>
          </a:prstGeom>
          <a:solidFill>
            <a:schemeClr val="bg1">
              <a:alpha val="90000"/>
            </a:schemeClr>
          </a:solidFill>
          <a:ln>
            <a:noFill/>
          </a:ln>
          <a:effectLst>
            <a:outerShdw blurRad="137297" dist="38100" dir="2700000" algn="tl" rotWithShape="0">
              <a:srgbClr val="E69A2F">
                <a:alpha val="40000"/>
              </a:srgbClr>
            </a:outerShdw>
          </a:effectLst>
        </p:spPr>
      </p:pic>
      <p:sp>
        <p:nvSpPr>
          <p:cNvPr id="3" name="Titre 2">
            <a:extLst>
              <a:ext uri="{FF2B5EF4-FFF2-40B4-BE49-F238E27FC236}">
                <a16:creationId xmlns:a16="http://schemas.microsoft.com/office/drawing/2014/main" id="{5821AFAC-395E-AFEF-C718-FD7DCC1B0C9E}"/>
              </a:ext>
            </a:extLst>
          </p:cNvPr>
          <p:cNvSpPr>
            <a:spLocks noGrp="1"/>
          </p:cNvSpPr>
          <p:nvPr>
            <p:ph type="title" idx="4294967295"/>
          </p:nvPr>
        </p:nvSpPr>
        <p:spPr>
          <a:xfrm>
            <a:off x="655272" y="-1518850"/>
            <a:ext cx="10515600" cy="1325563"/>
          </a:xfrm>
        </p:spPr>
        <p:txBody>
          <a:bodyPr vert="horz" lIns="91440" tIns="45720" rIns="91440" bIns="45720" rtlCol="0" anchor="b">
            <a:normAutofit/>
          </a:bodyPr>
          <a:lstStyle/>
          <a:p>
            <a:r>
              <a:rPr lang="fr-FR" dirty="0">
                <a:noFill/>
              </a:rPr>
              <a:t>2 - Édition génomique</a:t>
            </a:r>
          </a:p>
        </p:txBody>
      </p:sp>
    </p:spTree>
    <p:extLst>
      <p:ext uri="{BB962C8B-B14F-4D97-AF65-F5344CB8AC3E}">
        <p14:creationId xmlns:p14="http://schemas.microsoft.com/office/powerpoint/2010/main" val="116132460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2"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p:tgtEl>
                                          <p:spTgt spid="9"/>
                                        </p:tgtEl>
                                        <p:attrNameLst>
                                          <p:attrName>ppt_x</p:attrName>
                                        </p:attrNameLst>
                                      </p:cBhvr>
                                      <p:tavLst>
                                        <p:tav tm="0">
                                          <p:val>
                                            <p:strVal val="#ppt_x+#ppt_w*1.125000"/>
                                          </p:val>
                                        </p:tav>
                                        <p:tav tm="100000">
                                          <p:val>
                                            <p:strVal val="#ppt_x"/>
                                          </p:val>
                                        </p:tav>
                                      </p:tavLst>
                                    </p:anim>
                                    <p:animEffect transition="in" filter="wipe(left)">
                                      <p:cBhvr>
                                        <p:cTn id="14" dur="500"/>
                                        <p:tgtEl>
                                          <p:spTgt spid="9"/>
                                        </p:tgtEl>
                                      </p:cBhvr>
                                    </p:animEffect>
                                  </p:childTnLst>
                                </p:cTn>
                              </p:par>
                            </p:childTnLst>
                          </p:cTn>
                        </p:par>
                        <p:par>
                          <p:cTn id="15" fill="hold">
                            <p:stCondLst>
                              <p:cond delay="1500"/>
                            </p:stCondLst>
                            <p:childTnLst>
                              <p:par>
                                <p:cTn id="16" presetID="12" presetClass="entr" presetSubtype="2"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p:tgtEl>
                                          <p:spTgt spid="12"/>
                                        </p:tgtEl>
                                        <p:attrNameLst>
                                          <p:attrName>ppt_x</p:attrName>
                                        </p:attrNameLst>
                                      </p:cBhvr>
                                      <p:tavLst>
                                        <p:tav tm="0">
                                          <p:val>
                                            <p:strVal val="#ppt_x+#ppt_w*1.125000"/>
                                          </p:val>
                                        </p:tav>
                                        <p:tav tm="100000">
                                          <p:val>
                                            <p:strVal val="#ppt_x"/>
                                          </p:val>
                                        </p:tav>
                                      </p:tavLst>
                                    </p:anim>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ppt_w</p:attrName>
                                        </p:attrNameLst>
                                      </p:cBhvr>
                                      <p:tavLst>
                                        <p:tav tm="0">
                                          <p:val>
                                            <p:fltVal val="0"/>
                                          </p:val>
                                        </p:tav>
                                        <p:tav tm="100000">
                                          <p:val>
                                            <p:strVal val="#ppt_w"/>
                                          </p:val>
                                        </p:tav>
                                      </p:tavLst>
                                    </p:anim>
                                    <p:anim calcmode="lin" valueType="num">
                                      <p:cBhvr>
                                        <p:cTn id="25" dur="500" fill="hold"/>
                                        <p:tgtEl>
                                          <p:spTgt spid="4"/>
                                        </p:tgtEl>
                                        <p:attrNameLst>
                                          <p:attrName>ppt_h</p:attrName>
                                        </p:attrNameLst>
                                      </p:cBhvr>
                                      <p:tavLst>
                                        <p:tav tm="0">
                                          <p:val>
                                            <p:fltVal val="0"/>
                                          </p:val>
                                        </p:tav>
                                        <p:tav tm="100000">
                                          <p:val>
                                            <p:strVal val="#ppt_h"/>
                                          </p:val>
                                        </p:tav>
                                      </p:tavLst>
                                    </p:anim>
                                    <p:animEffect transition="in" filter="fade">
                                      <p:cBhvr>
                                        <p:cTn id="26" dur="5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35000" fill="hold"/>
                                        <p:tgtEl>
                                          <p:spTgt spid="4"/>
                                        </p:tgtEl>
                                      </p:cBhvr>
                                    </p:cmd>
                                  </p:childTnLst>
                                </p:cTn>
                              </p:par>
                            </p:childTnLst>
                          </p:cTn>
                        </p:par>
                      </p:childTnLst>
                    </p:cTn>
                  </p:par>
                  <p:par>
                    <p:cTn id="31" fill="hold">
                      <p:stCondLst>
                        <p:cond delay="indefinite"/>
                      </p:stCondLst>
                      <p:childTnLst>
                        <p:par>
                          <p:cTn id="32" fill="hold">
                            <p:stCondLst>
                              <p:cond delay="0"/>
                            </p:stCondLst>
                            <p:childTnLst>
                              <p:par>
                                <p:cTn id="33" presetID="12" presetClass="entr" presetSubtype="2"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p:tgtEl>
                                          <p:spTgt spid="11"/>
                                        </p:tgtEl>
                                        <p:attrNameLst>
                                          <p:attrName>ppt_x</p:attrName>
                                        </p:attrNameLst>
                                      </p:cBhvr>
                                      <p:tavLst>
                                        <p:tav tm="0">
                                          <p:val>
                                            <p:strVal val="#ppt_x+#ppt_w*1.125000"/>
                                          </p:val>
                                        </p:tav>
                                        <p:tav tm="100000">
                                          <p:val>
                                            <p:strVal val="#ppt_x"/>
                                          </p:val>
                                        </p:tav>
                                      </p:tavLst>
                                    </p:anim>
                                    <p:animEffect transition="in" filter="wipe(left)">
                                      <p:cBhvr>
                                        <p:cTn id="3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7" restart="whenNotActive" fill="hold" evtFilter="cancelBubble" nodeType="interactiveSeq">
                <p:stCondLst>
                  <p:cond evt="onClick" delay="0">
                    <p:tgtEl>
                      <p:spTgt spid="4"/>
                    </p:tgtEl>
                  </p:cond>
                </p:stCondLst>
                <p:endSync evt="end" delay="0">
                  <p:rtn val="all"/>
                </p:endSync>
                <p:childTnLst>
                  <p:par>
                    <p:cTn id="38" fill="hold">
                      <p:stCondLst>
                        <p:cond delay="0"/>
                      </p:stCondLst>
                      <p:childTnLst>
                        <p:par>
                          <p:cTn id="39" fill="hold">
                            <p:stCondLst>
                              <p:cond delay="0"/>
                            </p:stCondLst>
                            <p:childTnLst>
                              <p:par>
                                <p:cTn id="40" presetID="2" presetClass="mediacall" presetSubtype="0" fill="hold" nodeType="clickEffect">
                                  <p:stCondLst>
                                    <p:cond delay="0"/>
                                  </p:stCondLst>
                                  <p:childTnLst>
                                    <p:cmd type="call" cmd="togglePause">
                                      <p:cBhvr>
                                        <p:cTn id="41" dur="1" fill="hold"/>
                                        <p:tgtEl>
                                          <p:spTgt spid="4"/>
                                        </p:tgtEl>
                                      </p:cBhvr>
                                    </p:cmd>
                                  </p:childTnLst>
                                </p:cTn>
                              </p:par>
                            </p:childTnLst>
                          </p:cTn>
                        </p:par>
                      </p:childTnLst>
                    </p:cTn>
                  </p:par>
                </p:childTnLst>
              </p:cTn>
              <p:nextCondLst>
                <p:cond evt="onClick" delay="0">
                  <p:tgtEl>
                    <p:spTgt spid="4"/>
                  </p:tgtEl>
                </p:cond>
              </p:nextCondLst>
            </p:seq>
            <p:video>
              <p:cMediaNode vol="80000">
                <p:cTn id="42" fill="hold" display="0">
                  <p:stCondLst>
                    <p:cond delay="indefinite"/>
                  </p:stCondLst>
                </p:cTn>
                <p:tgtEl>
                  <p:spTgt spid="4"/>
                </p:tgtEl>
              </p:cMediaNode>
            </p:video>
          </p:childTnLst>
        </p:cTn>
      </p:par>
    </p:tnLst>
    <p:bldLst>
      <p:bldP spid="9" grpId="0"/>
      <p:bldP spid="11"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B2646-A276-0351-0722-448121E7953B}"/>
            </a:ext>
          </a:extLst>
        </p:cNvPr>
        <p:cNvGrpSpPr/>
        <p:nvPr/>
      </p:nvGrpSpPr>
      <p:grpSpPr>
        <a:xfrm>
          <a:off x="0" y="0"/>
          <a:ext cx="0" cy="0"/>
          <a:chOff x="0" y="0"/>
          <a:chExt cx="0" cy="0"/>
        </a:xfrm>
      </p:grpSpPr>
      <p:grpSp>
        <p:nvGrpSpPr>
          <p:cNvPr id="10" name="Groupe 9">
            <a:extLst>
              <a:ext uri="{FF2B5EF4-FFF2-40B4-BE49-F238E27FC236}">
                <a16:creationId xmlns:a16="http://schemas.microsoft.com/office/drawing/2014/main" id="{30740CCA-3425-3154-62D2-99F4A69049A0}"/>
              </a:ext>
            </a:extLst>
          </p:cNvPr>
          <p:cNvGrpSpPr/>
          <p:nvPr/>
        </p:nvGrpSpPr>
        <p:grpSpPr>
          <a:xfrm>
            <a:off x="655272" y="354856"/>
            <a:ext cx="7138259" cy="692468"/>
            <a:chOff x="655272" y="354856"/>
            <a:chExt cx="7138259" cy="692468"/>
          </a:xfrm>
        </p:grpSpPr>
        <p:sp>
          <p:nvSpPr>
            <p:cNvPr id="6" name="ZoneTexte 5">
              <a:extLst>
                <a:ext uri="{FF2B5EF4-FFF2-40B4-BE49-F238E27FC236}">
                  <a16:creationId xmlns:a16="http://schemas.microsoft.com/office/drawing/2014/main" id="{065CC91C-D985-4F4E-E943-2B415414571B}"/>
                </a:ext>
              </a:extLst>
            </p:cNvPr>
            <p:cNvSpPr txBox="1"/>
            <p:nvPr/>
          </p:nvSpPr>
          <p:spPr>
            <a:xfrm>
              <a:off x="655272" y="354856"/>
              <a:ext cx="7138259" cy="692468"/>
            </a:xfrm>
            <a:prstGeom prst="roundRect">
              <a:avLst>
                <a:gd name="adj" fmla="val 50000"/>
              </a:avLst>
            </a:prstGeom>
            <a:solidFill>
              <a:schemeClr val="accent3"/>
            </a:solidFill>
          </p:spPr>
          <p:txBody>
            <a:bodyPr wrap="none" lIns="684000" tIns="0" rIns="108000" bIns="0" rtlCol="0" anchor="t">
              <a:spAutoFit/>
            </a:bodyPr>
            <a:lstStyle/>
            <a:p>
              <a:r>
                <a:rPr lang="fr-FR" sz="3200" b="1" dirty="0">
                  <a:solidFill>
                    <a:schemeClr val="bg1"/>
                  </a:solidFill>
                  <a:cs typeface="Readex Pro"/>
                </a:rPr>
                <a:t>Thérapie par ARN messager (ARNm)</a:t>
              </a:r>
            </a:p>
          </p:txBody>
        </p:sp>
        <p:sp>
          <p:nvSpPr>
            <p:cNvPr id="7" name="Ellipse 6">
              <a:extLst>
                <a:ext uri="{FF2B5EF4-FFF2-40B4-BE49-F238E27FC236}">
                  <a16:creationId xmlns:a16="http://schemas.microsoft.com/office/drawing/2014/main" id="{A2BE7113-CEC5-DE15-70C6-9CD9611C1571}"/>
                </a:ext>
              </a:extLst>
            </p:cNvPr>
            <p:cNvSpPr/>
            <p:nvPr/>
          </p:nvSpPr>
          <p:spPr>
            <a:xfrm>
              <a:off x="692824" y="401965"/>
              <a:ext cx="596889" cy="59688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4000" b="1" dirty="0">
                  <a:solidFill>
                    <a:schemeClr val="accent3"/>
                  </a:solidFill>
                  <a:effectLst/>
                </a:rPr>
                <a:t>3</a:t>
              </a:r>
            </a:p>
          </p:txBody>
        </p:sp>
      </p:grpSp>
      <p:sp>
        <p:nvSpPr>
          <p:cNvPr id="8" name="ZoneTexte 7">
            <a:extLst>
              <a:ext uri="{FF2B5EF4-FFF2-40B4-BE49-F238E27FC236}">
                <a16:creationId xmlns:a16="http://schemas.microsoft.com/office/drawing/2014/main" id="{FC986BB7-D489-32E2-8B5B-D906D1DFD90B}"/>
              </a:ext>
            </a:extLst>
          </p:cNvPr>
          <p:cNvSpPr txBox="1"/>
          <p:nvPr/>
        </p:nvSpPr>
        <p:spPr>
          <a:xfrm>
            <a:off x="8052179" y="1168254"/>
            <a:ext cx="3575714" cy="2215991"/>
          </a:xfrm>
          <a:prstGeom prst="rect">
            <a:avLst/>
          </a:prstGeom>
          <a:noFill/>
        </p:spPr>
        <p:txBody>
          <a:bodyPr wrap="square" lIns="0" tIns="0" rIns="0" bIns="0" rtlCol="0" anchor="t">
            <a:spAutoFit/>
          </a:bodyPr>
          <a:lstStyle/>
          <a:p>
            <a:pPr lvl="0"/>
            <a:r>
              <a:rPr lang="fr-FR" sz="2400" b="1" dirty="0">
                <a:solidFill>
                  <a:schemeClr val="accent3"/>
                </a:solidFill>
                <a:ea typeface="Calibri"/>
                <a:cs typeface="Calibri"/>
                <a:sym typeface="Calibri"/>
              </a:rPr>
              <a:t>APPORT D’ARNm</a:t>
            </a:r>
          </a:p>
          <a:p>
            <a:endParaRPr lang="fr-FR" sz="2000" dirty="0">
              <a:ea typeface="Calibri"/>
              <a:cs typeface="Calibri"/>
            </a:endParaRPr>
          </a:p>
          <a:p>
            <a:pPr lvl="0"/>
            <a:r>
              <a:rPr lang="fr-FR" sz="2000" dirty="0">
                <a:solidFill>
                  <a:schemeClr val="dk1"/>
                </a:solidFill>
                <a:ea typeface="Calibri"/>
                <a:cs typeface="Calibri"/>
                <a:sym typeface="Calibri"/>
              </a:rPr>
              <a:t>Un </a:t>
            </a:r>
            <a:r>
              <a:rPr lang="fr-FR" sz="2000" b="1" dirty="0">
                <a:solidFill>
                  <a:srgbClr val="00A292"/>
                </a:solidFill>
                <a:ea typeface="Calibri"/>
                <a:cs typeface="Calibri"/>
                <a:sym typeface="Calibri"/>
              </a:rPr>
              <a:t>ARNm</a:t>
            </a:r>
            <a:r>
              <a:rPr lang="fr-FR" sz="2000" dirty="0">
                <a:solidFill>
                  <a:schemeClr val="dk1"/>
                </a:solidFill>
                <a:ea typeface="Calibri"/>
                <a:cs typeface="Calibri"/>
                <a:sym typeface="Calibri"/>
              </a:rPr>
              <a:t> non porteur de </a:t>
            </a:r>
            <a:r>
              <a:rPr lang="fr-FR" sz="2000" b="1" dirty="0">
                <a:solidFill>
                  <a:srgbClr val="00A292"/>
                </a:solidFill>
                <a:ea typeface="Calibri"/>
                <a:cs typeface="Calibri"/>
                <a:sym typeface="Calibri"/>
              </a:rPr>
              <a:t>mutation</a:t>
            </a:r>
            <a:r>
              <a:rPr lang="fr-FR" sz="2000" dirty="0">
                <a:solidFill>
                  <a:schemeClr val="dk1"/>
                </a:solidFill>
                <a:ea typeface="Calibri"/>
                <a:cs typeface="Calibri"/>
                <a:sym typeface="Calibri"/>
              </a:rPr>
              <a:t> est introduit dans la </a:t>
            </a:r>
            <a:r>
              <a:rPr lang="fr-FR" sz="2000" b="1" dirty="0">
                <a:solidFill>
                  <a:srgbClr val="00A292"/>
                </a:solidFill>
                <a:ea typeface="Calibri"/>
                <a:cs typeface="Calibri"/>
                <a:sym typeface="Calibri"/>
              </a:rPr>
              <a:t>cellule </a:t>
            </a:r>
            <a:r>
              <a:rPr lang="fr-FR" sz="2000" dirty="0">
                <a:solidFill>
                  <a:schemeClr val="dk1"/>
                </a:solidFill>
                <a:ea typeface="Calibri"/>
                <a:cs typeface="Calibri"/>
                <a:sym typeface="Calibri"/>
              </a:rPr>
              <a:t>grâce à un </a:t>
            </a:r>
            <a:r>
              <a:rPr lang="fr-FR" sz="2000" b="1" dirty="0">
                <a:solidFill>
                  <a:srgbClr val="00A292"/>
                </a:solidFill>
                <a:ea typeface="Calibri"/>
                <a:cs typeface="Calibri"/>
                <a:sym typeface="Calibri"/>
              </a:rPr>
              <a:t>vecteur</a:t>
            </a:r>
            <a:r>
              <a:rPr lang="fr-FR" sz="2000" dirty="0">
                <a:solidFill>
                  <a:schemeClr val="dk1"/>
                </a:solidFill>
                <a:ea typeface="Calibri"/>
                <a:cs typeface="Calibri"/>
                <a:sym typeface="Calibri"/>
              </a:rPr>
              <a:t>, ce qui va permettre la fabrication d'une </a:t>
            </a:r>
            <a:r>
              <a:rPr lang="fr-FR" sz="2000" b="1" dirty="0">
                <a:solidFill>
                  <a:srgbClr val="00A292"/>
                </a:solidFill>
                <a:ea typeface="Calibri"/>
                <a:cs typeface="Calibri"/>
                <a:sym typeface="Calibri"/>
              </a:rPr>
              <a:t>protéine</a:t>
            </a:r>
            <a:r>
              <a:rPr lang="fr-FR" sz="2000" dirty="0">
                <a:solidFill>
                  <a:schemeClr val="dk1"/>
                </a:solidFill>
                <a:ea typeface="Calibri"/>
                <a:cs typeface="Calibri"/>
                <a:sym typeface="Calibri"/>
              </a:rPr>
              <a:t> </a:t>
            </a:r>
            <a:r>
              <a:rPr lang="fr-FR" sz="2000" b="1" dirty="0">
                <a:solidFill>
                  <a:srgbClr val="00A292"/>
                </a:solidFill>
                <a:ea typeface="Calibri"/>
                <a:cs typeface="Calibri"/>
                <a:sym typeface="Calibri"/>
              </a:rPr>
              <a:t>CFTR</a:t>
            </a:r>
            <a:r>
              <a:rPr lang="fr-FR" sz="2000" dirty="0">
                <a:solidFill>
                  <a:schemeClr val="dk1"/>
                </a:solidFill>
                <a:ea typeface="Calibri"/>
                <a:cs typeface="Calibri"/>
                <a:sym typeface="Calibri"/>
              </a:rPr>
              <a:t> fonctionnelle.</a:t>
            </a:r>
          </a:p>
        </p:txBody>
      </p:sp>
      <p:sp>
        <p:nvSpPr>
          <p:cNvPr id="9" name="ZoneTexte 8">
            <a:extLst>
              <a:ext uri="{FF2B5EF4-FFF2-40B4-BE49-F238E27FC236}">
                <a16:creationId xmlns:a16="http://schemas.microsoft.com/office/drawing/2014/main" id="{CDC983C7-D685-D440-6174-B3CE9EA0DB38}"/>
              </a:ext>
            </a:extLst>
          </p:cNvPr>
          <p:cNvSpPr txBox="1"/>
          <p:nvPr/>
        </p:nvSpPr>
        <p:spPr>
          <a:xfrm>
            <a:off x="8052179" y="3712375"/>
            <a:ext cx="3575714" cy="1508105"/>
          </a:xfrm>
          <a:prstGeom prst="rect">
            <a:avLst/>
          </a:prstGeom>
          <a:noFill/>
        </p:spPr>
        <p:txBody>
          <a:bodyPr wrap="square" lIns="0" tIns="0" rIns="0" bIns="0" rtlCol="0" anchor="t">
            <a:spAutoFit/>
          </a:bodyPr>
          <a:lstStyle/>
          <a:p>
            <a:r>
              <a:rPr lang="fr-FR" sz="2000" dirty="0">
                <a:ea typeface="Calibri Light"/>
                <a:cs typeface="Calibri Light"/>
              </a:rPr>
              <a:t>Ce type de stratégie peut fonctionner pour tous les profils génétiques, indépendamment de la nature des </a:t>
            </a:r>
            <a:r>
              <a:rPr lang="fr-FR" sz="2000" b="1" dirty="0">
                <a:solidFill>
                  <a:srgbClr val="00A292"/>
                </a:solidFill>
                <a:ea typeface="Calibri Light"/>
                <a:cs typeface="Calibri Light"/>
              </a:rPr>
              <a:t>mutations</a:t>
            </a:r>
            <a:r>
              <a:rPr lang="fr-FR" sz="2000" dirty="0">
                <a:ea typeface="Calibri Light"/>
                <a:cs typeface="Calibri Light"/>
              </a:rPr>
              <a:t>.</a:t>
            </a:r>
          </a:p>
          <a:p>
            <a:endParaRPr lang="fr-FR" dirty="0">
              <a:ea typeface="Calibri"/>
              <a:cs typeface="Calibri"/>
            </a:endParaRPr>
          </a:p>
        </p:txBody>
      </p:sp>
      <p:pic>
        <p:nvPicPr>
          <p:cNvPr id="4" name="schema9_final">
            <a:hlinkClick r:id="" action="ppaction://media"/>
            <a:extLst>
              <a:ext uri="{FF2B5EF4-FFF2-40B4-BE49-F238E27FC236}">
                <a16:creationId xmlns:a16="http://schemas.microsoft.com/office/drawing/2014/main" id="{1F46CD92-C0C1-B46B-3DF2-301518D3F65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55270" y="1232720"/>
            <a:ext cx="7089347" cy="3987758"/>
          </a:xfrm>
          <a:prstGeom prst="roundRect">
            <a:avLst>
              <a:gd name="adj" fmla="val 7092"/>
            </a:avLst>
          </a:prstGeom>
          <a:solidFill>
            <a:schemeClr val="bg1">
              <a:alpha val="90000"/>
            </a:schemeClr>
          </a:solidFill>
          <a:ln>
            <a:noFill/>
          </a:ln>
          <a:effectLst>
            <a:outerShdw blurRad="137297" dist="38100" dir="2700000" algn="tl" rotWithShape="0">
              <a:schemeClr val="accent1">
                <a:alpha val="40000"/>
              </a:schemeClr>
            </a:outerShdw>
          </a:effectLst>
        </p:spPr>
      </p:pic>
      <p:sp>
        <p:nvSpPr>
          <p:cNvPr id="3" name="Titre 2">
            <a:extLst>
              <a:ext uri="{FF2B5EF4-FFF2-40B4-BE49-F238E27FC236}">
                <a16:creationId xmlns:a16="http://schemas.microsoft.com/office/drawing/2014/main" id="{3B2BEEDA-FFEC-8629-4D48-9CA65CEDC52C}"/>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fr-FR" dirty="0">
                <a:noFill/>
              </a:rPr>
              <a:t>3 – Thérapie par ARN messager (ARNm)</a:t>
            </a:r>
          </a:p>
        </p:txBody>
      </p:sp>
    </p:spTree>
    <p:extLst>
      <p:ext uri="{BB962C8B-B14F-4D97-AF65-F5344CB8AC3E}">
        <p14:creationId xmlns:p14="http://schemas.microsoft.com/office/powerpoint/2010/main" val="346095162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2"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p:tgtEl>
                                          <p:spTgt spid="8"/>
                                        </p:tgtEl>
                                        <p:attrNameLst>
                                          <p:attrName>ppt_x</p:attrName>
                                        </p:attrNameLst>
                                      </p:cBhvr>
                                      <p:tavLst>
                                        <p:tav tm="0">
                                          <p:val>
                                            <p:strVal val="#ppt_x+#ppt_w*1.125000"/>
                                          </p:val>
                                        </p:tav>
                                        <p:tav tm="100000">
                                          <p:val>
                                            <p:strVal val="#ppt_x"/>
                                          </p:val>
                                        </p:tav>
                                      </p:tavLst>
                                    </p:anim>
                                    <p:animEffect transition="in" filter="wipe(left)">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mediacall" presetSubtype="0" fill="hold" nodeType="clickEffect">
                                  <p:stCondLst>
                                    <p:cond delay="0"/>
                                  </p:stCondLst>
                                  <p:childTnLst>
                                    <p:cmd type="call" cmd="playFrom(0.0)">
                                      <p:cBhvr>
                                        <p:cTn id="25" dur="35000" fill="hold"/>
                                        <p:tgtEl>
                                          <p:spTgt spid="4"/>
                                        </p:tgtEl>
                                      </p:cBhvr>
                                    </p:cmd>
                                  </p:childTnLst>
                                </p:cTn>
                              </p:par>
                            </p:childTnLst>
                          </p:cTn>
                        </p:par>
                      </p:childTnLst>
                    </p:cTn>
                  </p:par>
                  <p:par>
                    <p:cTn id="26" fill="hold">
                      <p:stCondLst>
                        <p:cond delay="indefinite"/>
                      </p:stCondLst>
                      <p:childTnLst>
                        <p:par>
                          <p:cTn id="27" fill="hold">
                            <p:stCondLst>
                              <p:cond delay="0"/>
                            </p:stCondLst>
                            <p:childTnLst>
                              <p:par>
                                <p:cTn id="28" presetID="12" presetClass="entr" presetSubtype="2"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p:tgtEl>
                                          <p:spTgt spid="9"/>
                                        </p:tgtEl>
                                        <p:attrNameLst>
                                          <p:attrName>ppt_x</p:attrName>
                                        </p:attrNameLst>
                                      </p:cBhvr>
                                      <p:tavLst>
                                        <p:tav tm="0">
                                          <p:val>
                                            <p:strVal val="#ppt_x+#ppt_w*1.125000"/>
                                          </p:val>
                                        </p:tav>
                                        <p:tav tm="100000">
                                          <p:val>
                                            <p:strVal val="#ppt_x"/>
                                          </p:val>
                                        </p:tav>
                                      </p:tavLst>
                                    </p:anim>
                                    <p:animEffect transition="in" filter="wipe(left)">
                                      <p:cBhvr>
                                        <p:cTn id="3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2" restart="whenNotActive" fill="hold" evtFilter="cancelBubble" nodeType="interactiveSeq">
                <p:stCondLst>
                  <p:cond evt="onClick" delay="0">
                    <p:tgtEl>
                      <p:spTgt spid="4"/>
                    </p:tgtEl>
                  </p:cond>
                </p:stCondLst>
                <p:endSync evt="end" delay="0">
                  <p:rtn val="all"/>
                </p:endSync>
                <p:childTnLst>
                  <p:par>
                    <p:cTn id="33" fill="hold">
                      <p:stCondLst>
                        <p:cond delay="0"/>
                      </p:stCondLst>
                      <p:childTnLst>
                        <p:par>
                          <p:cTn id="34" fill="hold">
                            <p:stCondLst>
                              <p:cond delay="0"/>
                            </p:stCondLst>
                            <p:childTnLst>
                              <p:par>
                                <p:cTn id="35" presetID="2" presetClass="mediacall" presetSubtype="0" fill="hold" nodeType="clickEffect">
                                  <p:stCondLst>
                                    <p:cond delay="0"/>
                                  </p:stCondLst>
                                  <p:childTnLst>
                                    <p:cmd type="call" cmd="togglePause">
                                      <p:cBhvr>
                                        <p:cTn id="36" dur="1" fill="hold"/>
                                        <p:tgtEl>
                                          <p:spTgt spid="4"/>
                                        </p:tgtEl>
                                      </p:cBhvr>
                                    </p:cmd>
                                  </p:childTnLst>
                                </p:cTn>
                              </p:par>
                            </p:childTnLst>
                          </p:cTn>
                        </p:par>
                      </p:childTnLst>
                    </p:cTn>
                  </p:par>
                </p:childTnLst>
              </p:cTn>
              <p:nextCondLst>
                <p:cond evt="onClick" delay="0">
                  <p:tgtEl>
                    <p:spTgt spid="4"/>
                  </p:tgtEl>
                </p:cond>
              </p:nextCondLst>
            </p:seq>
            <p:video>
              <p:cMediaNode vol="80000">
                <p:cTn id="37" fill="hold" display="0">
                  <p:stCondLst>
                    <p:cond delay="indefinite"/>
                  </p:stCondLst>
                </p:cTn>
                <p:tgtEl>
                  <p:spTgt spid="4"/>
                </p:tgtEl>
              </p:cMediaNode>
            </p:video>
          </p:childTnLst>
        </p:cTn>
      </p:par>
    </p:tnLst>
    <p:bldLst>
      <p:bldP spid="8"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CE261-F5E1-5784-0D55-C8E5C9CDC332}"/>
            </a:ext>
          </a:extLst>
        </p:cNvPr>
        <p:cNvGrpSpPr/>
        <p:nvPr/>
      </p:nvGrpSpPr>
      <p:grpSpPr>
        <a:xfrm>
          <a:off x="0" y="0"/>
          <a:ext cx="0" cy="0"/>
          <a:chOff x="0" y="0"/>
          <a:chExt cx="0" cy="0"/>
        </a:xfrm>
      </p:grpSpPr>
      <p:sp>
        <p:nvSpPr>
          <p:cNvPr id="6" name="ZoneTexte 5"/>
          <p:cNvSpPr txBox="1"/>
          <p:nvPr/>
        </p:nvSpPr>
        <p:spPr>
          <a:xfrm>
            <a:off x="8052179" y="1430106"/>
            <a:ext cx="3521122" cy="2942480"/>
          </a:xfrm>
          <a:prstGeom prst="rect">
            <a:avLst/>
          </a:prstGeom>
          <a:noFill/>
        </p:spPr>
        <p:txBody>
          <a:bodyPr wrap="square" lIns="0" tIns="0" rIns="0" bIns="0" rtlCol="0" anchor="t">
            <a:noAutofit/>
          </a:bodyPr>
          <a:lstStyle/>
          <a:p>
            <a:r>
              <a:rPr lang="fr-FR" sz="2200" b="1" dirty="0">
                <a:solidFill>
                  <a:schemeClr val="bg2"/>
                </a:solidFill>
                <a:cs typeface="Times New Roman"/>
              </a:rPr>
              <a:t>CORRECTION DE L’ARNm</a:t>
            </a:r>
            <a:endParaRPr lang="fr-FR" sz="2200" b="1" dirty="0">
              <a:solidFill>
                <a:srgbClr val="00B050"/>
              </a:solidFill>
              <a:ea typeface="Calibri"/>
              <a:cs typeface="Times New Roman"/>
            </a:endParaRPr>
          </a:p>
          <a:p>
            <a:endParaRPr lang="fr-FR" sz="2000" dirty="0">
              <a:cs typeface="Times New Roman"/>
            </a:endParaRPr>
          </a:p>
          <a:p>
            <a:r>
              <a:rPr lang="fr-FR" sz="2000" dirty="0">
                <a:cs typeface="Times New Roman"/>
              </a:rPr>
              <a:t>Un </a:t>
            </a:r>
            <a:r>
              <a:rPr lang="fr-FR" sz="2000" b="1" dirty="0">
                <a:solidFill>
                  <a:srgbClr val="00A292"/>
                </a:solidFill>
                <a:cs typeface="Calibri"/>
              </a:rPr>
              <a:t>oligonucléotide antisens</a:t>
            </a:r>
            <a:r>
              <a:rPr lang="fr-FR" sz="2000" b="1" dirty="0">
                <a:solidFill>
                  <a:srgbClr val="00A292"/>
                </a:solidFill>
                <a:cs typeface="Times New Roman"/>
              </a:rPr>
              <a:t> </a:t>
            </a:r>
            <a:r>
              <a:rPr lang="fr-FR" sz="2000" dirty="0">
                <a:cs typeface="Times New Roman"/>
              </a:rPr>
              <a:t>est introduit dans la </a:t>
            </a:r>
            <a:r>
              <a:rPr lang="fr-FR" sz="2000" b="1" dirty="0">
                <a:solidFill>
                  <a:srgbClr val="00A292"/>
                </a:solidFill>
                <a:cs typeface="Times New Roman"/>
              </a:rPr>
              <a:t>cellule</a:t>
            </a:r>
            <a:r>
              <a:rPr lang="fr-FR" sz="2000" dirty="0">
                <a:cs typeface="Times New Roman"/>
              </a:rPr>
              <a:t>, via un </a:t>
            </a:r>
            <a:r>
              <a:rPr lang="fr-FR" sz="2000" b="1" dirty="0">
                <a:solidFill>
                  <a:srgbClr val="00A292"/>
                </a:solidFill>
                <a:cs typeface="Times New Roman"/>
              </a:rPr>
              <a:t>vecteur</a:t>
            </a:r>
            <a:r>
              <a:rPr lang="fr-FR" sz="2000" dirty="0">
                <a:cs typeface="Times New Roman"/>
              </a:rPr>
              <a:t>. </a:t>
            </a:r>
            <a:r>
              <a:rPr lang="fr-FR" sz="2000" dirty="0">
                <a:cs typeface="Calibri"/>
              </a:rPr>
              <a:t>Il se fixe sur l'</a:t>
            </a:r>
            <a:r>
              <a:rPr lang="fr-FR" sz="2000" b="1" dirty="0">
                <a:solidFill>
                  <a:srgbClr val="00A292"/>
                </a:solidFill>
                <a:cs typeface="Calibri"/>
              </a:rPr>
              <a:t>ARNm</a:t>
            </a:r>
            <a:r>
              <a:rPr lang="fr-FR" sz="2000" dirty="0">
                <a:cs typeface="Calibri"/>
              </a:rPr>
              <a:t> </a:t>
            </a:r>
            <a:r>
              <a:rPr lang="fr-FR" sz="2000" dirty="0">
                <a:cs typeface="Times New Roman"/>
              </a:rPr>
              <a:t>afin de venir corriger la </a:t>
            </a:r>
            <a:r>
              <a:rPr lang="fr-FR" sz="2000" b="1" dirty="0">
                <a:solidFill>
                  <a:srgbClr val="00A292"/>
                </a:solidFill>
                <a:cs typeface="Times New Roman"/>
              </a:rPr>
              <a:t>mutation </a:t>
            </a:r>
            <a:r>
              <a:rPr lang="fr-FR" sz="2000" dirty="0">
                <a:cs typeface="Times New Roman"/>
              </a:rPr>
              <a:t>qui entraine la maladie.</a:t>
            </a:r>
            <a:endParaRPr lang="fr-FR" sz="2000" dirty="0">
              <a:ea typeface="Calibri"/>
              <a:cs typeface="Times New Roman" panose="02020603050405020304" pitchFamily="18" charset="0"/>
            </a:endParaRPr>
          </a:p>
          <a:p>
            <a:r>
              <a:rPr lang="fr-FR" sz="2000" dirty="0">
                <a:solidFill>
                  <a:srgbClr val="000000"/>
                </a:solidFill>
                <a:latin typeface="Calibri"/>
                <a:ea typeface="Calibri"/>
                <a:cs typeface="Calibri"/>
              </a:rPr>
              <a:t>  </a:t>
            </a:r>
            <a:endParaRPr lang="fr-FR" sz="2000" dirty="0">
              <a:solidFill>
                <a:srgbClr val="000000"/>
              </a:solidFill>
              <a:latin typeface="Calibri"/>
              <a:ea typeface="Calibri"/>
              <a:cs typeface="Times New Roman" panose="02020603050405020304" pitchFamily="18" charset="0"/>
            </a:endParaRPr>
          </a:p>
          <a:p>
            <a:endParaRPr lang="fr-FR" sz="2000" b="1" dirty="0">
              <a:solidFill>
                <a:srgbClr val="00B050"/>
              </a:solidFill>
              <a:latin typeface="Times New Roman" panose="02020603050405020304" pitchFamily="18" charset="0"/>
              <a:cs typeface="Times New Roman" panose="02020603050405020304" pitchFamily="18" charset="0"/>
            </a:endParaRPr>
          </a:p>
        </p:txBody>
      </p:sp>
      <p:sp>
        <p:nvSpPr>
          <p:cNvPr id="5" name="ZoneTexte 4">
            <a:extLst>
              <a:ext uri="{FF2B5EF4-FFF2-40B4-BE49-F238E27FC236}">
                <a16:creationId xmlns:a16="http://schemas.microsoft.com/office/drawing/2014/main" id="{530E9160-6F0F-5DF8-4251-72481103CBFA}"/>
              </a:ext>
            </a:extLst>
          </p:cNvPr>
          <p:cNvSpPr txBox="1"/>
          <p:nvPr/>
        </p:nvSpPr>
        <p:spPr>
          <a:xfrm>
            <a:off x="8052179" y="3915487"/>
            <a:ext cx="3521122" cy="1231106"/>
          </a:xfrm>
          <a:prstGeom prst="rect">
            <a:avLst/>
          </a:prstGeom>
          <a:noFill/>
        </p:spPr>
        <p:txBody>
          <a:bodyPr wrap="square" lIns="0" tIns="0" rIns="0" bIns="0" rtlCol="0" anchor="t">
            <a:spAutoFit/>
          </a:bodyPr>
          <a:lstStyle/>
          <a:p>
            <a:r>
              <a:rPr lang="fr-FR" sz="2000" dirty="0">
                <a:ea typeface="Calibri Light"/>
                <a:cs typeface="Calibri Light"/>
              </a:rPr>
              <a:t>Il s’agit d’une thérapie « personnalisée » pour des </a:t>
            </a:r>
            <a:r>
              <a:rPr lang="fr-FR" sz="2000" b="1" dirty="0">
                <a:solidFill>
                  <a:srgbClr val="00A292"/>
                </a:solidFill>
                <a:ea typeface="Calibri Light"/>
                <a:cs typeface="Calibri Light"/>
              </a:rPr>
              <a:t>mutations</a:t>
            </a:r>
            <a:r>
              <a:rPr lang="fr-FR" sz="2000" dirty="0">
                <a:ea typeface="Calibri Light"/>
                <a:cs typeface="Calibri Light"/>
              </a:rPr>
              <a:t> spécifiques. </a:t>
            </a:r>
            <a:r>
              <a:rPr lang="fr-FR" sz="2000" dirty="0">
                <a:solidFill>
                  <a:srgbClr val="000000"/>
                </a:solidFill>
                <a:ea typeface="Calibri"/>
                <a:cs typeface="Calibri"/>
              </a:rPr>
              <a:t> </a:t>
            </a:r>
            <a:endParaRPr lang="fr-FR" sz="2000" dirty="0">
              <a:solidFill>
                <a:srgbClr val="000000"/>
              </a:solidFill>
              <a:ea typeface="Calibri"/>
              <a:cs typeface="Times New Roman" panose="02020603050405020304" pitchFamily="18" charset="0"/>
            </a:endParaRPr>
          </a:p>
          <a:p>
            <a:endParaRPr lang="fr-FR" sz="2000" b="1" dirty="0">
              <a:solidFill>
                <a:srgbClr val="00B050"/>
              </a:solidFill>
              <a:cs typeface="Times New Roman" panose="02020603050405020304" pitchFamily="18" charset="0"/>
            </a:endParaRPr>
          </a:p>
        </p:txBody>
      </p:sp>
      <p:grpSp>
        <p:nvGrpSpPr>
          <p:cNvPr id="2" name="Groupe 1">
            <a:extLst>
              <a:ext uri="{FF2B5EF4-FFF2-40B4-BE49-F238E27FC236}">
                <a16:creationId xmlns:a16="http://schemas.microsoft.com/office/drawing/2014/main" id="{D74F7524-EAE6-2FE3-2DB1-B984F9627926}"/>
              </a:ext>
            </a:extLst>
          </p:cNvPr>
          <p:cNvGrpSpPr/>
          <p:nvPr/>
        </p:nvGrpSpPr>
        <p:grpSpPr>
          <a:xfrm>
            <a:off x="655272" y="354856"/>
            <a:ext cx="7507254" cy="692468"/>
            <a:chOff x="655272" y="354856"/>
            <a:chExt cx="7507254" cy="692468"/>
          </a:xfrm>
        </p:grpSpPr>
        <p:sp>
          <p:nvSpPr>
            <p:cNvPr id="4" name="ZoneTexte 3">
              <a:extLst>
                <a:ext uri="{FF2B5EF4-FFF2-40B4-BE49-F238E27FC236}">
                  <a16:creationId xmlns:a16="http://schemas.microsoft.com/office/drawing/2014/main" id="{56F25BFD-3803-DDEF-EC33-9313AEA3ECB9}"/>
                </a:ext>
              </a:extLst>
            </p:cNvPr>
            <p:cNvSpPr txBox="1"/>
            <p:nvPr/>
          </p:nvSpPr>
          <p:spPr>
            <a:xfrm>
              <a:off x="655272" y="354856"/>
              <a:ext cx="7507254" cy="692468"/>
            </a:xfrm>
            <a:prstGeom prst="roundRect">
              <a:avLst>
                <a:gd name="adj" fmla="val 50000"/>
              </a:avLst>
            </a:prstGeom>
            <a:solidFill>
              <a:schemeClr val="bg2"/>
            </a:solidFill>
          </p:spPr>
          <p:txBody>
            <a:bodyPr wrap="none" lIns="684000" tIns="0" rIns="108000" bIns="0" rtlCol="0" anchor="t">
              <a:spAutoFit/>
            </a:bodyPr>
            <a:lstStyle/>
            <a:p>
              <a:r>
                <a:rPr lang="fr-FR" sz="3200" b="1" dirty="0">
                  <a:solidFill>
                    <a:schemeClr val="bg1"/>
                  </a:solidFill>
                  <a:cs typeface="Readex Pro"/>
                </a:rPr>
                <a:t>Thérapie par oligonucléotides antisens</a:t>
              </a:r>
            </a:p>
          </p:txBody>
        </p:sp>
        <p:sp>
          <p:nvSpPr>
            <p:cNvPr id="7" name="Ellipse 6">
              <a:extLst>
                <a:ext uri="{FF2B5EF4-FFF2-40B4-BE49-F238E27FC236}">
                  <a16:creationId xmlns:a16="http://schemas.microsoft.com/office/drawing/2014/main" id="{4DECDD6C-71D4-BE75-C5F1-59511ACA3613}"/>
                </a:ext>
              </a:extLst>
            </p:cNvPr>
            <p:cNvSpPr/>
            <p:nvPr/>
          </p:nvSpPr>
          <p:spPr>
            <a:xfrm>
              <a:off x="692824" y="401965"/>
              <a:ext cx="596889" cy="59688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4000" b="1" dirty="0">
                  <a:solidFill>
                    <a:schemeClr val="bg2"/>
                  </a:solidFill>
                  <a:effectLst/>
                </a:rPr>
                <a:t>4</a:t>
              </a:r>
            </a:p>
          </p:txBody>
        </p:sp>
      </p:grpSp>
      <p:pic>
        <p:nvPicPr>
          <p:cNvPr id="9" name="schema10_final">
            <a:hlinkClick r:id="" action="ppaction://media"/>
            <a:extLst>
              <a:ext uri="{FF2B5EF4-FFF2-40B4-BE49-F238E27FC236}">
                <a16:creationId xmlns:a16="http://schemas.microsoft.com/office/drawing/2014/main" id="{533D41FF-A3A9-72BE-7946-1B35B18278F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18698" y="1232723"/>
            <a:ext cx="7125923" cy="4008332"/>
          </a:xfrm>
          <a:prstGeom prst="roundRect">
            <a:avLst>
              <a:gd name="adj" fmla="val 7092"/>
            </a:avLst>
          </a:prstGeom>
          <a:solidFill>
            <a:schemeClr val="bg1">
              <a:alpha val="90000"/>
            </a:schemeClr>
          </a:solidFill>
          <a:ln>
            <a:noFill/>
          </a:ln>
          <a:effectLst>
            <a:outerShdw blurRad="137297" dist="38100" dir="2700000" algn="tl" rotWithShape="0">
              <a:schemeClr val="bg2">
                <a:alpha val="40000"/>
              </a:schemeClr>
            </a:outerShdw>
          </a:effectLst>
        </p:spPr>
      </p:pic>
      <p:sp>
        <p:nvSpPr>
          <p:cNvPr id="3" name="Titre 2">
            <a:extLst>
              <a:ext uri="{FF2B5EF4-FFF2-40B4-BE49-F238E27FC236}">
                <a16:creationId xmlns:a16="http://schemas.microsoft.com/office/drawing/2014/main" id="{9F52D47A-9A70-60DE-CF3B-7899C3FFF3A9}"/>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fr-FR" dirty="0">
                <a:noFill/>
              </a:rPr>
              <a:t>4 – Thérapie par oligonucléotides antisens</a:t>
            </a:r>
          </a:p>
        </p:txBody>
      </p:sp>
    </p:spTree>
    <p:extLst>
      <p:ext uri="{BB962C8B-B14F-4D97-AF65-F5344CB8AC3E}">
        <p14:creationId xmlns:p14="http://schemas.microsoft.com/office/powerpoint/2010/main" val="341799657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2"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p:tgtEl>
                                          <p:spTgt spid="6"/>
                                        </p:tgtEl>
                                        <p:attrNameLst>
                                          <p:attrName>ppt_x</p:attrName>
                                        </p:attrNameLst>
                                      </p:cBhvr>
                                      <p:tavLst>
                                        <p:tav tm="0">
                                          <p:val>
                                            <p:strVal val="#ppt_x+#ppt_w*1.125000"/>
                                          </p:val>
                                        </p:tav>
                                        <p:tav tm="100000">
                                          <p:val>
                                            <p:strVal val="#ppt_x"/>
                                          </p:val>
                                        </p:tav>
                                      </p:tavLst>
                                    </p:anim>
                                    <p:animEffect transition="in" filter="wipe(left)">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mediacall" presetSubtype="0" fill="hold" nodeType="clickEffect">
                                  <p:stCondLst>
                                    <p:cond delay="0"/>
                                  </p:stCondLst>
                                  <p:childTnLst>
                                    <p:cmd type="call" cmd="playFrom(0.0)">
                                      <p:cBhvr>
                                        <p:cTn id="25" dur="35000" fill="hold"/>
                                        <p:tgtEl>
                                          <p:spTgt spid="9"/>
                                        </p:tgtEl>
                                      </p:cBhvr>
                                    </p:cmd>
                                  </p:childTnLst>
                                </p:cTn>
                              </p:par>
                            </p:childTnLst>
                          </p:cTn>
                        </p:par>
                      </p:childTnLst>
                    </p:cTn>
                  </p:par>
                  <p:par>
                    <p:cTn id="26" fill="hold">
                      <p:stCondLst>
                        <p:cond delay="indefinite"/>
                      </p:stCondLst>
                      <p:childTnLst>
                        <p:par>
                          <p:cTn id="27" fill="hold">
                            <p:stCondLst>
                              <p:cond delay="0"/>
                            </p:stCondLst>
                            <p:childTnLst>
                              <p:par>
                                <p:cTn id="28" presetID="12" presetClass="entr" presetSubtype="2"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p:tgtEl>
                                          <p:spTgt spid="5"/>
                                        </p:tgtEl>
                                        <p:attrNameLst>
                                          <p:attrName>ppt_x</p:attrName>
                                        </p:attrNameLst>
                                      </p:cBhvr>
                                      <p:tavLst>
                                        <p:tav tm="0">
                                          <p:val>
                                            <p:strVal val="#ppt_x+#ppt_w*1.125000"/>
                                          </p:val>
                                        </p:tav>
                                        <p:tav tm="100000">
                                          <p:val>
                                            <p:strVal val="#ppt_x"/>
                                          </p:val>
                                        </p:tav>
                                      </p:tavLst>
                                    </p:anim>
                                    <p:animEffect transition="in" filter="wipe(left)">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2" restart="whenNotActive" fill="hold" evtFilter="cancelBubble" nodeType="interactiveSeq">
                <p:stCondLst>
                  <p:cond evt="onClick" delay="0">
                    <p:tgtEl>
                      <p:spTgt spid="9"/>
                    </p:tgtEl>
                  </p:cond>
                </p:stCondLst>
                <p:endSync evt="end" delay="0">
                  <p:rtn val="all"/>
                </p:endSync>
                <p:childTnLst>
                  <p:par>
                    <p:cTn id="33" fill="hold">
                      <p:stCondLst>
                        <p:cond delay="0"/>
                      </p:stCondLst>
                      <p:childTnLst>
                        <p:par>
                          <p:cTn id="34" fill="hold">
                            <p:stCondLst>
                              <p:cond delay="0"/>
                            </p:stCondLst>
                            <p:childTnLst>
                              <p:par>
                                <p:cTn id="35" presetID="2" presetClass="mediacall" presetSubtype="0" fill="hold" nodeType="clickEffect">
                                  <p:stCondLst>
                                    <p:cond delay="0"/>
                                  </p:stCondLst>
                                  <p:childTnLst>
                                    <p:cmd type="call" cmd="togglePause">
                                      <p:cBhvr>
                                        <p:cTn id="36" dur="1" fill="hold"/>
                                        <p:tgtEl>
                                          <p:spTgt spid="9"/>
                                        </p:tgtEl>
                                      </p:cBhvr>
                                    </p:cmd>
                                  </p:childTnLst>
                                </p:cTn>
                              </p:par>
                            </p:childTnLst>
                          </p:cTn>
                        </p:par>
                      </p:childTnLst>
                    </p:cTn>
                  </p:par>
                </p:childTnLst>
              </p:cTn>
              <p:nextCondLst>
                <p:cond evt="onClick" delay="0">
                  <p:tgtEl>
                    <p:spTgt spid="9"/>
                  </p:tgtEl>
                </p:cond>
              </p:nextCondLst>
            </p:seq>
            <p:video>
              <p:cMediaNode vol="80000">
                <p:cTn id="37" fill="hold" display="0">
                  <p:stCondLst>
                    <p:cond delay="indefinite"/>
                  </p:stCondLst>
                </p:cTn>
                <p:tgtEl>
                  <p:spTgt spid="9"/>
                </p:tgtEl>
              </p:cMediaNode>
            </p:video>
          </p:childTnLst>
        </p:cTn>
      </p:par>
    </p:tnLst>
    <p:bldLst>
      <p:bldP spid="6"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a:extLst>
              <a:ext uri="{FF2B5EF4-FFF2-40B4-BE49-F238E27FC236}">
                <a16:creationId xmlns:a16="http://schemas.microsoft.com/office/drawing/2014/main" id="{92F9934F-1817-5AB3-FED6-84EFDA89AC84}"/>
              </a:ext>
            </a:extLst>
          </p:cNvPr>
          <p:cNvSpPr txBox="1">
            <a:spLocks noGrp="1"/>
          </p:cNvSpPr>
          <p:nvPr>
            <p:ph type="title" idx="4294967295"/>
          </p:nvPr>
        </p:nvSpPr>
        <p:spPr>
          <a:xfrm>
            <a:off x="655272" y="354856"/>
            <a:ext cx="7374340" cy="692468"/>
          </a:xfrm>
          <a:prstGeom prst="roundRect">
            <a:avLst>
              <a:gd name="adj" fmla="val 50000"/>
            </a:avLst>
          </a:prstGeom>
          <a:solidFill>
            <a:schemeClr val="tx1"/>
          </a:solid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schemeClr val="bg1"/>
                </a:solidFill>
                <a:effectLst/>
                <a:uLnTx/>
                <a:uFillTx/>
                <a:latin typeface="+mn-lt"/>
                <a:ea typeface="+mn-ea"/>
                <a:cs typeface="Readex Pro"/>
              </a:rPr>
              <a:t>Les essais de thérapie génique en cours</a:t>
            </a:r>
          </a:p>
        </p:txBody>
      </p:sp>
      <p:grpSp>
        <p:nvGrpSpPr>
          <p:cNvPr id="3" name="Groupe 2">
            <a:extLst>
              <a:ext uri="{FF2B5EF4-FFF2-40B4-BE49-F238E27FC236}">
                <a16:creationId xmlns:a16="http://schemas.microsoft.com/office/drawing/2014/main" id="{D1D55C7E-325B-286B-FBEA-541EDD0F7BD5}"/>
              </a:ext>
            </a:extLst>
          </p:cNvPr>
          <p:cNvGrpSpPr/>
          <p:nvPr/>
        </p:nvGrpSpPr>
        <p:grpSpPr>
          <a:xfrm>
            <a:off x="1091431" y="1207464"/>
            <a:ext cx="8167303" cy="1404000"/>
            <a:chOff x="1091431" y="1207464"/>
            <a:chExt cx="8167303" cy="1404000"/>
          </a:xfrm>
        </p:grpSpPr>
        <p:sp>
          <p:nvSpPr>
            <p:cNvPr id="5" name="Rectangle : coins arrondis 4">
              <a:extLst>
                <a:ext uri="{FF2B5EF4-FFF2-40B4-BE49-F238E27FC236}">
                  <a16:creationId xmlns:a16="http://schemas.microsoft.com/office/drawing/2014/main" id="{B470B04F-1413-C3C1-5286-BF31B126C9FC}"/>
                </a:ext>
              </a:extLst>
            </p:cNvPr>
            <p:cNvSpPr/>
            <p:nvPr/>
          </p:nvSpPr>
          <p:spPr>
            <a:xfrm>
              <a:off x="2644109" y="1373874"/>
              <a:ext cx="6614625" cy="1095038"/>
            </a:xfrm>
            <a:prstGeom prst="roundRect">
              <a:avLst>
                <a:gd name="adj" fmla="val 23993"/>
              </a:avLst>
            </a:prstGeom>
            <a:solidFill>
              <a:schemeClr val="bg1">
                <a:alpha val="90000"/>
              </a:schemeClr>
            </a:solidFill>
            <a:ln>
              <a:noFill/>
            </a:ln>
            <a:effectLst>
              <a:outerShdw blurRad="137297" dist="38100" dir="2700000" algn="tl" rotWithShape="0">
                <a:schemeClr val="tx1">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lIns="720000" rtlCol="0" anchor="ctr">
              <a:noAutofit/>
            </a:bodyPr>
            <a:lstStyle/>
            <a:p>
              <a:r>
                <a:rPr lang="fr-FR" b="1" dirty="0">
                  <a:solidFill>
                    <a:schemeClr val="tx1"/>
                  </a:solidFill>
                  <a:hlinkClick r:id="rId3"/>
                </a:rPr>
                <a:t>Site de la CFF</a:t>
              </a:r>
              <a:br>
                <a:rPr lang="fr-FR" b="1" dirty="0">
                  <a:solidFill>
                    <a:schemeClr val="tx1"/>
                  </a:solidFill>
                  <a:hlinkClick r:id="rId3"/>
                </a:rPr>
              </a:br>
              <a:r>
                <a:rPr lang="fr-FR" b="1" dirty="0">
                  <a:solidFill>
                    <a:schemeClr val="tx1"/>
                  </a:solidFill>
                  <a:hlinkClick r:id="rId3"/>
                </a:rPr>
                <a:t>(Cystic Fibrosis Foundation)  </a:t>
              </a:r>
              <a:endParaRPr lang="fr-FR" b="1" dirty="0">
                <a:solidFill>
                  <a:schemeClr val="tx1"/>
                </a:solidFill>
              </a:endParaRPr>
            </a:p>
          </p:txBody>
        </p:sp>
        <p:pic>
          <p:nvPicPr>
            <p:cNvPr id="13" name="Image 12">
              <a:hlinkClick r:id="rId3"/>
              <a:extLst>
                <a:ext uri="{FF2B5EF4-FFF2-40B4-BE49-F238E27FC236}">
                  <a16:creationId xmlns:a16="http://schemas.microsoft.com/office/drawing/2014/main" id="{E330C2C1-A836-20AE-2EF5-A9C3C882F9FA}"/>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091431" y="1207464"/>
              <a:ext cx="2196000" cy="1404000"/>
            </a:xfrm>
            <a:prstGeom prst="roundRect">
              <a:avLst>
                <a:gd name="adj" fmla="val 5101"/>
              </a:avLst>
            </a:prstGeom>
            <a:solidFill>
              <a:schemeClr val="bg1">
                <a:alpha val="90000"/>
              </a:schemeClr>
            </a:solidFill>
            <a:ln>
              <a:noFill/>
            </a:ln>
            <a:effectLst>
              <a:outerShdw blurRad="137297" dist="38100" dir="2700000" algn="tl" rotWithShape="0">
                <a:schemeClr val="tx1">
                  <a:alpha val="40000"/>
                </a:schemeClr>
              </a:outerShdw>
            </a:effectLst>
          </p:spPr>
        </p:pic>
        <p:pic>
          <p:nvPicPr>
            <p:cNvPr id="9" name="Graphique 8">
              <a:extLst>
                <a:ext uri="{FF2B5EF4-FFF2-40B4-BE49-F238E27FC236}">
                  <a16:creationId xmlns:a16="http://schemas.microsoft.com/office/drawing/2014/main" id="{124B9689-E8EF-2017-E40E-683E3B5346B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229528" y="1453393"/>
              <a:ext cx="936000" cy="936000"/>
            </a:xfrm>
            <a:prstGeom prst="rect">
              <a:avLst/>
            </a:prstGeom>
          </p:spPr>
        </p:pic>
      </p:grpSp>
      <p:grpSp>
        <p:nvGrpSpPr>
          <p:cNvPr id="4" name="Groupe 3">
            <a:extLst>
              <a:ext uri="{FF2B5EF4-FFF2-40B4-BE49-F238E27FC236}">
                <a16:creationId xmlns:a16="http://schemas.microsoft.com/office/drawing/2014/main" id="{7AAA464D-B579-2F29-4A26-597263DCFE0B}"/>
              </a:ext>
            </a:extLst>
          </p:cNvPr>
          <p:cNvGrpSpPr/>
          <p:nvPr/>
        </p:nvGrpSpPr>
        <p:grpSpPr>
          <a:xfrm>
            <a:off x="4083396" y="2651440"/>
            <a:ext cx="7375919" cy="1475999"/>
            <a:chOff x="4083396" y="2651440"/>
            <a:chExt cx="7375919" cy="1475999"/>
          </a:xfrm>
        </p:grpSpPr>
        <p:sp>
          <p:nvSpPr>
            <p:cNvPr id="6" name="Rectangle : coins arrondis 5">
              <a:extLst>
                <a:ext uri="{FF2B5EF4-FFF2-40B4-BE49-F238E27FC236}">
                  <a16:creationId xmlns:a16="http://schemas.microsoft.com/office/drawing/2014/main" id="{E2926ED9-05FE-3FFB-E06F-2A43A9DC31C0}"/>
                </a:ext>
              </a:extLst>
            </p:cNvPr>
            <p:cNvSpPr/>
            <p:nvPr/>
          </p:nvSpPr>
          <p:spPr>
            <a:xfrm>
              <a:off x="4083396" y="2850269"/>
              <a:ext cx="6439335" cy="1095038"/>
            </a:xfrm>
            <a:prstGeom prst="roundRect">
              <a:avLst>
                <a:gd name="adj" fmla="val 23993"/>
              </a:avLst>
            </a:prstGeom>
            <a:solidFill>
              <a:schemeClr val="bg1">
                <a:alpha val="90000"/>
              </a:schemeClr>
            </a:solidFill>
            <a:ln>
              <a:noFill/>
            </a:ln>
            <a:effectLst>
              <a:outerShdw blurRad="137297" dist="38100" dir="2700000" algn="tl" rotWithShape="0">
                <a:schemeClr val="tx1">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lIns="1044000" rtlCol="0" anchor="ctr">
              <a:noAutofit/>
            </a:bodyPr>
            <a:lstStyle/>
            <a:p>
              <a:r>
                <a:rPr lang="fr-FR" b="1" dirty="0">
                  <a:solidFill>
                    <a:schemeClr val="tx1"/>
                  </a:solidFill>
                  <a:hlinkClick r:id="rId6"/>
                </a:rPr>
                <a:t>Site de l’ECFS</a:t>
              </a:r>
            </a:p>
            <a:p>
              <a:r>
                <a:rPr lang="en-US" b="1" dirty="0">
                  <a:solidFill>
                    <a:schemeClr val="tx1"/>
                  </a:solidFill>
                  <a:hlinkClick r:id="rId6"/>
                </a:rPr>
                <a:t>(European Cystic Fibrosis Society)</a:t>
              </a:r>
              <a:endParaRPr lang="fr-FR" b="1" dirty="0">
                <a:solidFill>
                  <a:schemeClr val="tx1"/>
                </a:solidFill>
              </a:endParaRPr>
            </a:p>
          </p:txBody>
        </p:sp>
        <p:pic>
          <p:nvPicPr>
            <p:cNvPr id="17" name="Image 16">
              <a:extLst>
                <a:ext uri="{FF2B5EF4-FFF2-40B4-BE49-F238E27FC236}">
                  <a16:creationId xmlns:a16="http://schemas.microsoft.com/office/drawing/2014/main" id="{7CE4C4E6-F2DE-9DD9-F42E-D735706E3B7F}"/>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9258734" y="2651440"/>
              <a:ext cx="2200581" cy="1475999"/>
            </a:xfrm>
            <a:prstGeom prst="roundRect">
              <a:avLst>
                <a:gd name="adj" fmla="val 5101"/>
              </a:avLst>
            </a:prstGeom>
            <a:solidFill>
              <a:schemeClr val="bg1">
                <a:alpha val="90000"/>
              </a:schemeClr>
            </a:solidFill>
            <a:ln>
              <a:noFill/>
            </a:ln>
            <a:effectLst>
              <a:outerShdw blurRad="137297" dist="38100" dir="2700000" algn="tl" rotWithShape="0">
                <a:schemeClr val="tx1">
                  <a:alpha val="40000"/>
                </a:schemeClr>
              </a:outerShdw>
            </a:effectLst>
          </p:spPr>
        </p:pic>
        <p:pic>
          <p:nvPicPr>
            <p:cNvPr id="14" name="Graphique 13">
              <a:extLst>
                <a:ext uri="{FF2B5EF4-FFF2-40B4-BE49-F238E27FC236}">
                  <a16:creationId xmlns:a16="http://schemas.microsoft.com/office/drawing/2014/main" id="{4797538A-D27D-F890-3114-D248B28D79B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156593" y="2929788"/>
              <a:ext cx="936000" cy="936000"/>
            </a:xfrm>
            <a:prstGeom prst="rect">
              <a:avLst/>
            </a:prstGeom>
          </p:spPr>
        </p:pic>
      </p:grpSp>
      <p:grpSp>
        <p:nvGrpSpPr>
          <p:cNvPr id="10" name="Groupe 9">
            <a:extLst>
              <a:ext uri="{FF2B5EF4-FFF2-40B4-BE49-F238E27FC236}">
                <a16:creationId xmlns:a16="http://schemas.microsoft.com/office/drawing/2014/main" id="{27D1CECB-B8C8-8888-3EBA-BC9FC48419BF}"/>
              </a:ext>
            </a:extLst>
          </p:cNvPr>
          <p:cNvGrpSpPr/>
          <p:nvPr/>
        </p:nvGrpSpPr>
        <p:grpSpPr>
          <a:xfrm>
            <a:off x="1091431" y="4184300"/>
            <a:ext cx="8167303" cy="1466236"/>
            <a:chOff x="1091431" y="4184300"/>
            <a:chExt cx="8167303" cy="1466236"/>
          </a:xfrm>
        </p:grpSpPr>
        <p:sp>
          <p:nvSpPr>
            <p:cNvPr id="7" name="Rectangle : coins arrondis 6">
              <a:extLst>
                <a:ext uri="{FF2B5EF4-FFF2-40B4-BE49-F238E27FC236}">
                  <a16:creationId xmlns:a16="http://schemas.microsoft.com/office/drawing/2014/main" id="{01E69082-0ECE-B1E6-53EA-177B54CF5D99}"/>
                </a:ext>
              </a:extLst>
            </p:cNvPr>
            <p:cNvSpPr/>
            <p:nvPr/>
          </p:nvSpPr>
          <p:spPr>
            <a:xfrm>
              <a:off x="2644109" y="4381626"/>
              <a:ext cx="6614625" cy="1095038"/>
            </a:xfrm>
            <a:prstGeom prst="roundRect">
              <a:avLst>
                <a:gd name="adj" fmla="val 23993"/>
              </a:avLst>
            </a:prstGeom>
            <a:solidFill>
              <a:schemeClr val="bg1">
                <a:alpha val="90000"/>
              </a:schemeClr>
            </a:solidFill>
            <a:ln>
              <a:noFill/>
            </a:ln>
            <a:effectLst>
              <a:outerShdw blurRad="137297" dist="38100" dir="2700000" algn="tl" rotWithShape="0">
                <a:schemeClr val="tx1">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lIns="720000" rtlCol="0" anchor="ctr">
              <a:noAutofit/>
            </a:bodyPr>
            <a:lstStyle/>
            <a:p>
              <a:pPr fontAlgn="base"/>
              <a:r>
                <a:rPr lang="fr-FR" dirty="0">
                  <a:solidFill>
                    <a:schemeClr val="tx1"/>
                  </a:solidFill>
                </a:rPr>
                <a:t>Pour plus d'informations sur</a:t>
              </a:r>
              <a:br>
                <a:rPr lang="fr-FR" dirty="0">
                  <a:solidFill>
                    <a:schemeClr val="tx1"/>
                  </a:solidFill>
                </a:rPr>
              </a:br>
              <a:r>
                <a:rPr lang="fr-FR" dirty="0">
                  <a:solidFill>
                    <a:schemeClr val="tx1"/>
                  </a:solidFill>
                </a:rPr>
                <a:t>les essais en cours en France : </a:t>
              </a:r>
              <a:r>
                <a:rPr lang="en-US" dirty="0">
                  <a:solidFill>
                    <a:schemeClr val="tx1"/>
                  </a:solidFill>
                </a:rPr>
                <a:t>​</a:t>
              </a:r>
            </a:p>
            <a:p>
              <a:pPr fontAlgn="base"/>
              <a:r>
                <a:rPr lang="fr-FR" b="1" u="sng" dirty="0">
                  <a:hlinkClick r:id="rId9"/>
                </a:rPr>
                <a:t>Répertoire des essais cliniques</a:t>
              </a:r>
              <a:endParaRPr lang="fr-FR" b="1" dirty="0"/>
            </a:p>
          </p:txBody>
        </p:sp>
        <p:pic>
          <p:nvPicPr>
            <p:cNvPr id="19" name="Image 18">
              <a:hlinkClick r:id="rId9"/>
              <a:extLst>
                <a:ext uri="{FF2B5EF4-FFF2-40B4-BE49-F238E27FC236}">
                  <a16:creationId xmlns:a16="http://schemas.microsoft.com/office/drawing/2014/main" id="{C5234E8D-14B6-5131-DA65-620E777A9290}"/>
                </a:ext>
              </a:extLst>
            </p:cNvPr>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a:xfrm>
              <a:off x="1091431" y="4184300"/>
              <a:ext cx="2196000" cy="1466236"/>
            </a:xfrm>
            <a:prstGeom prst="roundRect">
              <a:avLst>
                <a:gd name="adj" fmla="val 5101"/>
              </a:avLst>
            </a:prstGeom>
            <a:solidFill>
              <a:schemeClr val="bg1">
                <a:alpha val="90000"/>
              </a:schemeClr>
            </a:solidFill>
            <a:ln>
              <a:noFill/>
            </a:ln>
            <a:effectLst>
              <a:outerShdw blurRad="137297" dist="38100" dir="2700000" algn="tl" rotWithShape="0">
                <a:schemeClr val="tx1">
                  <a:alpha val="40000"/>
                </a:schemeClr>
              </a:outerShdw>
            </a:effectLst>
          </p:spPr>
        </p:pic>
        <p:pic>
          <p:nvPicPr>
            <p:cNvPr id="20" name="Graphique 19">
              <a:extLst>
                <a:ext uri="{FF2B5EF4-FFF2-40B4-BE49-F238E27FC236}">
                  <a16:creationId xmlns:a16="http://schemas.microsoft.com/office/drawing/2014/main" id="{567598EA-C2CE-B741-7742-C883196CF1C6}"/>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229528" y="4468607"/>
              <a:ext cx="936000" cy="936000"/>
            </a:xfrm>
            <a:prstGeom prst="rect">
              <a:avLst/>
            </a:prstGeom>
          </p:spPr>
        </p:pic>
      </p:grpSp>
    </p:spTree>
    <p:extLst>
      <p:ext uri="{BB962C8B-B14F-4D97-AF65-F5344CB8AC3E}">
        <p14:creationId xmlns:p14="http://schemas.microsoft.com/office/powerpoint/2010/main" val="252681194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right)">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2"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p:tgtEl>
                                          <p:spTgt spid="4"/>
                                        </p:tgtEl>
                                        <p:attrNameLst>
                                          <p:attrName>ppt_x</p:attrName>
                                        </p:attrNameLst>
                                      </p:cBhvr>
                                      <p:tavLst>
                                        <p:tav tm="0">
                                          <p:val>
                                            <p:strVal val="#ppt_x+#ppt_w*1.125000"/>
                                          </p:val>
                                        </p:tav>
                                        <p:tav tm="100000">
                                          <p:val>
                                            <p:strVal val="#ppt_x"/>
                                          </p:val>
                                        </p:tav>
                                      </p:tavLst>
                                    </p:anim>
                                    <p:animEffect transition="in" filter="wipe(left)">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8"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p:tgtEl>
                                          <p:spTgt spid="10"/>
                                        </p:tgtEl>
                                        <p:attrNameLst>
                                          <p:attrName>ppt_x</p:attrName>
                                        </p:attrNameLst>
                                      </p:cBhvr>
                                      <p:tavLst>
                                        <p:tav tm="0">
                                          <p:val>
                                            <p:strVal val="#ppt_x-#ppt_w*1.125000"/>
                                          </p:val>
                                        </p:tav>
                                        <p:tav tm="100000">
                                          <p:val>
                                            <p:strVal val="#ppt_x"/>
                                          </p:val>
                                        </p:tav>
                                      </p:tavLst>
                                    </p:anim>
                                    <p:animEffect transition="in" filter="wipe(right)">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558CA71-503C-BFF8-5DF9-3ADBF5C73B84}"/>
            </a:ext>
          </a:extLst>
        </p:cNvPr>
        <p:cNvGrpSpPr/>
        <p:nvPr/>
      </p:nvGrpSpPr>
      <p:grpSpPr>
        <a:xfrm>
          <a:off x="0" y="0"/>
          <a:ext cx="0" cy="0"/>
          <a:chOff x="0" y="0"/>
          <a:chExt cx="0" cy="0"/>
        </a:xfrm>
      </p:grpSpPr>
      <p:sp>
        <p:nvSpPr>
          <p:cNvPr id="75" name="ZoneTexte 74">
            <a:extLst>
              <a:ext uri="{FF2B5EF4-FFF2-40B4-BE49-F238E27FC236}">
                <a16:creationId xmlns:a16="http://schemas.microsoft.com/office/drawing/2014/main" id="{913B3AB0-A8D3-D49F-CE82-4A75A930F494}"/>
              </a:ext>
            </a:extLst>
          </p:cNvPr>
          <p:cNvSpPr txBox="1"/>
          <p:nvPr/>
        </p:nvSpPr>
        <p:spPr>
          <a:xfrm rot="1444062">
            <a:off x="9820497" y="991172"/>
            <a:ext cx="941932" cy="1517678"/>
          </a:xfrm>
          <a:custGeom>
            <a:avLst/>
            <a:gdLst/>
            <a:ahLst/>
            <a:cxnLst/>
            <a:rect l="l" t="t" r="r" b="b"/>
            <a:pathLst>
              <a:path w="748361" h="1205789">
                <a:moveTo>
                  <a:pt x="380315" y="921868"/>
                </a:moveTo>
                <a:cubicBezTo>
                  <a:pt x="457429" y="921868"/>
                  <a:pt x="522275" y="986714"/>
                  <a:pt x="522275" y="1063828"/>
                </a:cubicBezTo>
                <a:cubicBezTo>
                  <a:pt x="522275" y="1140943"/>
                  <a:pt x="457429" y="1205789"/>
                  <a:pt x="380315" y="1205789"/>
                </a:cubicBezTo>
                <a:cubicBezTo>
                  <a:pt x="303200" y="1205789"/>
                  <a:pt x="238354" y="1140943"/>
                  <a:pt x="238354" y="1063828"/>
                </a:cubicBezTo>
                <a:cubicBezTo>
                  <a:pt x="238354" y="986714"/>
                  <a:pt x="303200" y="921868"/>
                  <a:pt x="380315" y="921868"/>
                </a:cubicBezTo>
                <a:close/>
                <a:moveTo>
                  <a:pt x="383820" y="0"/>
                </a:moveTo>
                <a:cubicBezTo>
                  <a:pt x="609905" y="0"/>
                  <a:pt x="748361" y="113919"/>
                  <a:pt x="748361" y="276911"/>
                </a:cubicBezTo>
                <a:cubicBezTo>
                  <a:pt x="748361" y="532790"/>
                  <a:pt x="455676" y="552069"/>
                  <a:pt x="455676" y="699287"/>
                </a:cubicBezTo>
                <a:cubicBezTo>
                  <a:pt x="455676" y="727329"/>
                  <a:pt x="469697" y="757123"/>
                  <a:pt x="487223" y="772897"/>
                </a:cubicBezTo>
                <a:lnTo>
                  <a:pt x="296190" y="828980"/>
                </a:lnTo>
                <a:cubicBezTo>
                  <a:pt x="259385" y="788670"/>
                  <a:pt x="238354" y="736092"/>
                  <a:pt x="238354" y="674751"/>
                </a:cubicBezTo>
                <a:cubicBezTo>
                  <a:pt x="238354" y="466192"/>
                  <a:pt x="494234" y="441655"/>
                  <a:pt x="494234" y="320726"/>
                </a:cubicBezTo>
                <a:cubicBezTo>
                  <a:pt x="494234" y="266395"/>
                  <a:pt x="453924" y="220827"/>
                  <a:pt x="357531" y="220827"/>
                </a:cubicBezTo>
                <a:cubicBezTo>
                  <a:pt x="269901" y="220827"/>
                  <a:pt x="196292" y="264643"/>
                  <a:pt x="141961" y="329489"/>
                </a:cubicBezTo>
                <a:lnTo>
                  <a:pt x="0" y="170002"/>
                </a:lnTo>
                <a:cubicBezTo>
                  <a:pt x="92888" y="61341"/>
                  <a:pt x="233096" y="0"/>
                  <a:pt x="383820" y="0"/>
                </a:cubicBezTo>
                <a:close/>
              </a:path>
            </a:pathLst>
          </a:custGeom>
          <a:noFill/>
          <a:ln w="12700">
            <a:solidFill>
              <a:schemeClr val="accent3">
                <a:lumMod val="60000"/>
                <a:lumOff val="40000"/>
              </a:schemeClr>
            </a:solid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fr-FR" sz="13800" b="1" dirty="0">
              <a:latin typeface="Proxima Nova Rg" panose="02000506030000020004" pitchFamily="2" charset="0"/>
            </a:endParaRPr>
          </a:p>
        </p:txBody>
      </p:sp>
      <p:sp>
        <p:nvSpPr>
          <p:cNvPr id="76" name="ZoneTexte 75">
            <a:extLst>
              <a:ext uri="{FF2B5EF4-FFF2-40B4-BE49-F238E27FC236}">
                <a16:creationId xmlns:a16="http://schemas.microsoft.com/office/drawing/2014/main" id="{C1BD77A8-52FF-64A8-CEFC-BE74D14DDC85}"/>
              </a:ext>
            </a:extLst>
          </p:cNvPr>
          <p:cNvSpPr txBox="1"/>
          <p:nvPr/>
        </p:nvSpPr>
        <p:spPr>
          <a:xfrm rot="286883">
            <a:off x="8947948" y="1662206"/>
            <a:ext cx="695104" cy="1119980"/>
          </a:xfrm>
          <a:custGeom>
            <a:avLst/>
            <a:gdLst/>
            <a:ahLst/>
            <a:cxnLst/>
            <a:rect l="l" t="t" r="r" b="b"/>
            <a:pathLst>
              <a:path w="748361" h="1205789">
                <a:moveTo>
                  <a:pt x="380315" y="921868"/>
                </a:moveTo>
                <a:cubicBezTo>
                  <a:pt x="457429" y="921868"/>
                  <a:pt x="522275" y="986714"/>
                  <a:pt x="522275" y="1063828"/>
                </a:cubicBezTo>
                <a:cubicBezTo>
                  <a:pt x="522275" y="1140943"/>
                  <a:pt x="457429" y="1205789"/>
                  <a:pt x="380315" y="1205789"/>
                </a:cubicBezTo>
                <a:cubicBezTo>
                  <a:pt x="303200" y="1205789"/>
                  <a:pt x="238354" y="1140943"/>
                  <a:pt x="238354" y="1063828"/>
                </a:cubicBezTo>
                <a:cubicBezTo>
                  <a:pt x="238354" y="986714"/>
                  <a:pt x="303200" y="921868"/>
                  <a:pt x="380315" y="921868"/>
                </a:cubicBezTo>
                <a:close/>
                <a:moveTo>
                  <a:pt x="383820" y="0"/>
                </a:moveTo>
                <a:cubicBezTo>
                  <a:pt x="609905" y="0"/>
                  <a:pt x="748361" y="113919"/>
                  <a:pt x="748361" y="276911"/>
                </a:cubicBezTo>
                <a:cubicBezTo>
                  <a:pt x="748361" y="532790"/>
                  <a:pt x="455676" y="552069"/>
                  <a:pt x="455676" y="699287"/>
                </a:cubicBezTo>
                <a:cubicBezTo>
                  <a:pt x="455676" y="727329"/>
                  <a:pt x="469697" y="757123"/>
                  <a:pt x="487223" y="772897"/>
                </a:cubicBezTo>
                <a:lnTo>
                  <a:pt x="296190" y="828980"/>
                </a:lnTo>
                <a:cubicBezTo>
                  <a:pt x="259385" y="788670"/>
                  <a:pt x="238354" y="736092"/>
                  <a:pt x="238354" y="674751"/>
                </a:cubicBezTo>
                <a:cubicBezTo>
                  <a:pt x="238354" y="466192"/>
                  <a:pt x="494234" y="441655"/>
                  <a:pt x="494234" y="320726"/>
                </a:cubicBezTo>
                <a:cubicBezTo>
                  <a:pt x="494234" y="266395"/>
                  <a:pt x="453924" y="220827"/>
                  <a:pt x="357531" y="220827"/>
                </a:cubicBezTo>
                <a:cubicBezTo>
                  <a:pt x="269901" y="220827"/>
                  <a:pt x="196292" y="264643"/>
                  <a:pt x="141961" y="329489"/>
                </a:cubicBezTo>
                <a:lnTo>
                  <a:pt x="0" y="170002"/>
                </a:lnTo>
                <a:cubicBezTo>
                  <a:pt x="92888" y="61341"/>
                  <a:pt x="233096" y="0"/>
                  <a:pt x="383820" y="0"/>
                </a:cubicBezTo>
                <a:close/>
              </a:path>
            </a:pathLst>
          </a:custGeom>
          <a:noFill/>
          <a:ln w="12700">
            <a:solidFill>
              <a:schemeClr val="accent5">
                <a:lumMod val="60000"/>
                <a:lumOff val="40000"/>
              </a:schemeClr>
            </a:solid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fr-FR" sz="13800" b="1" dirty="0">
              <a:latin typeface="Proxima Nova Rg" panose="02000506030000020004" pitchFamily="2" charset="0"/>
            </a:endParaRPr>
          </a:p>
        </p:txBody>
      </p:sp>
      <p:sp>
        <p:nvSpPr>
          <p:cNvPr id="77" name="ZoneTexte 76">
            <a:extLst>
              <a:ext uri="{FF2B5EF4-FFF2-40B4-BE49-F238E27FC236}">
                <a16:creationId xmlns:a16="http://schemas.microsoft.com/office/drawing/2014/main" id="{9EAE2D7D-4820-191A-258F-5D17B6D8E7C9}"/>
              </a:ext>
            </a:extLst>
          </p:cNvPr>
          <p:cNvSpPr txBox="1"/>
          <p:nvPr/>
        </p:nvSpPr>
        <p:spPr>
          <a:xfrm rot="3060821">
            <a:off x="10236499" y="2458228"/>
            <a:ext cx="626089" cy="1008780"/>
          </a:xfrm>
          <a:custGeom>
            <a:avLst/>
            <a:gdLst/>
            <a:ahLst/>
            <a:cxnLst/>
            <a:rect l="l" t="t" r="r" b="b"/>
            <a:pathLst>
              <a:path w="748361" h="1205789">
                <a:moveTo>
                  <a:pt x="380315" y="921868"/>
                </a:moveTo>
                <a:cubicBezTo>
                  <a:pt x="457429" y="921868"/>
                  <a:pt x="522275" y="986714"/>
                  <a:pt x="522275" y="1063828"/>
                </a:cubicBezTo>
                <a:cubicBezTo>
                  <a:pt x="522275" y="1140943"/>
                  <a:pt x="457429" y="1205789"/>
                  <a:pt x="380315" y="1205789"/>
                </a:cubicBezTo>
                <a:cubicBezTo>
                  <a:pt x="303200" y="1205789"/>
                  <a:pt x="238354" y="1140943"/>
                  <a:pt x="238354" y="1063828"/>
                </a:cubicBezTo>
                <a:cubicBezTo>
                  <a:pt x="238354" y="986714"/>
                  <a:pt x="303200" y="921868"/>
                  <a:pt x="380315" y="921868"/>
                </a:cubicBezTo>
                <a:close/>
                <a:moveTo>
                  <a:pt x="383820" y="0"/>
                </a:moveTo>
                <a:cubicBezTo>
                  <a:pt x="609905" y="0"/>
                  <a:pt x="748361" y="113919"/>
                  <a:pt x="748361" y="276911"/>
                </a:cubicBezTo>
                <a:cubicBezTo>
                  <a:pt x="748361" y="532790"/>
                  <a:pt x="455676" y="552069"/>
                  <a:pt x="455676" y="699287"/>
                </a:cubicBezTo>
                <a:cubicBezTo>
                  <a:pt x="455676" y="727329"/>
                  <a:pt x="469697" y="757123"/>
                  <a:pt x="487223" y="772897"/>
                </a:cubicBezTo>
                <a:lnTo>
                  <a:pt x="296190" y="828980"/>
                </a:lnTo>
                <a:cubicBezTo>
                  <a:pt x="259385" y="788670"/>
                  <a:pt x="238354" y="736092"/>
                  <a:pt x="238354" y="674751"/>
                </a:cubicBezTo>
                <a:cubicBezTo>
                  <a:pt x="238354" y="466192"/>
                  <a:pt x="494234" y="441655"/>
                  <a:pt x="494234" y="320726"/>
                </a:cubicBezTo>
                <a:cubicBezTo>
                  <a:pt x="494234" y="266395"/>
                  <a:pt x="453924" y="220827"/>
                  <a:pt x="357531" y="220827"/>
                </a:cubicBezTo>
                <a:cubicBezTo>
                  <a:pt x="269901" y="220827"/>
                  <a:pt x="196292" y="264643"/>
                  <a:pt x="141961" y="329489"/>
                </a:cubicBezTo>
                <a:lnTo>
                  <a:pt x="0" y="170002"/>
                </a:lnTo>
                <a:cubicBezTo>
                  <a:pt x="92888" y="61341"/>
                  <a:pt x="233096" y="0"/>
                  <a:pt x="383820" y="0"/>
                </a:cubicBezTo>
                <a:close/>
              </a:path>
            </a:pathLst>
          </a:custGeom>
          <a:noFill/>
          <a:ln w="12700">
            <a:solidFill>
              <a:schemeClr val="tx2">
                <a:lumMod val="60000"/>
                <a:lumOff val="40000"/>
              </a:schemeClr>
            </a:solid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fr-FR" sz="13800" b="1" dirty="0">
              <a:latin typeface="Proxima Nova Rg" panose="02000506030000020004" pitchFamily="2" charset="0"/>
            </a:endParaRPr>
          </a:p>
        </p:txBody>
      </p:sp>
      <p:grpSp>
        <p:nvGrpSpPr>
          <p:cNvPr id="8" name="Groupe 7">
            <a:extLst>
              <a:ext uri="{FF2B5EF4-FFF2-40B4-BE49-F238E27FC236}">
                <a16:creationId xmlns:a16="http://schemas.microsoft.com/office/drawing/2014/main" id="{2E18FC2A-08AA-973E-7F44-794C280E91FA}"/>
              </a:ext>
            </a:extLst>
          </p:cNvPr>
          <p:cNvGrpSpPr/>
          <p:nvPr/>
        </p:nvGrpSpPr>
        <p:grpSpPr>
          <a:xfrm>
            <a:off x="930160" y="2012936"/>
            <a:ext cx="6964660" cy="2308022"/>
            <a:chOff x="930160" y="2012936"/>
            <a:chExt cx="6964660" cy="2308022"/>
          </a:xfrm>
        </p:grpSpPr>
        <p:sp>
          <p:nvSpPr>
            <p:cNvPr id="45" name="Forme libre 44">
              <a:extLst>
                <a:ext uri="{FF2B5EF4-FFF2-40B4-BE49-F238E27FC236}">
                  <a16:creationId xmlns:a16="http://schemas.microsoft.com/office/drawing/2014/main" id="{7AFE9923-DC6E-3B7A-5C62-686BF14E0BBD}"/>
                </a:ext>
              </a:extLst>
            </p:cNvPr>
            <p:cNvSpPr/>
            <p:nvPr/>
          </p:nvSpPr>
          <p:spPr>
            <a:xfrm>
              <a:off x="930160" y="2012936"/>
              <a:ext cx="6964660" cy="2308022"/>
            </a:xfrm>
            <a:custGeom>
              <a:avLst/>
              <a:gdLst>
                <a:gd name="csX0" fmla="*/ 408890 w 5550932"/>
                <a:gd name="csY0" fmla="*/ 0 h 2042704"/>
                <a:gd name="csX1" fmla="*/ 5142042 w 5550932"/>
                <a:gd name="csY1" fmla="*/ 0 h 2042704"/>
                <a:gd name="csX2" fmla="*/ 5550932 w 5550932"/>
                <a:gd name="csY2" fmla="*/ 408890 h 2042704"/>
                <a:gd name="csX3" fmla="*/ 5550932 w 5550932"/>
                <a:gd name="csY3" fmla="*/ 1295314 h 2042704"/>
                <a:gd name="csX4" fmla="*/ 5142042 w 5550932"/>
                <a:gd name="csY4" fmla="*/ 1704204 h 2042704"/>
                <a:gd name="csX5" fmla="*/ 884844 w 5550932"/>
                <a:gd name="csY5" fmla="*/ 1704204 h 2042704"/>
                <a:gd name="csX6" fmla="*/ 837867 w 5550932"/>
                <a:gd name="csY6" fmla="*/ 1823859 h 2042704"/>
                <a:gd name="csX7" fmla="*/ 449131 w 5550932"/>
                <a:gd name="csY7" fmla="*/ 2042704 h 2042704"/>
                <a:gd name="csX8" fmla="*/ 447045 w 5550932"/>
                <a:gd name="csY8" fmla="*/ 2042599 h 2042704"/>
                <a:gd name="csX9" fmla="*/ 450310 w 5550932"/>
                <a:gd name="csY9" fmla="*/ 2037225 h 2042704"/>
                <a:gd name="csX10" fmla="*/ 505171 w 5550932"/>
                <a:gd name="csY10" fmla="*/ 1820564 h 2042704"/>
                <a:gd name="csX11" fmla="*/ 497037 w 5550932"/>
                <a:gd name="csY11" fmla="*/ 1734518 h 2042704"/>
                <a:gd name="csX12" fmla="*/ 488241 w 5550932"/>
                <a:gd name="csY12" fmla="*/ 1704204 h 2042704"/>
                <a:gd name="csX13" fmla="*/ 408890 w 5550932"/>
                <a:gd name="csY13" fmla="*/ 1704204 h 2042704"/>
                <a:gd name="csX14" fmla="*/ 0 w 5550932"/>
                <a:gd name="csY14" fmla="*/ 1295314 h 2042704"/>
                <a:gd name="csX15" fmla="*/ 0 w 5550932"/>
                <a:gd name="csY15" fmla="*/ 408890 h 2042704"/>
                <a:gd name="csX16" fmla="*/ 408890 w 5550932"/>
                <a:gd name="csY16" fmla="*/ 0 h 20427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5550932" h="2042704">
                  <a:moveTo>
                    <a:pt x="408890" y="0"/>
                  </a:moveTo>
                  <a:lnTo>
                    <a:pt x="5142042" y="0"/>
                  </a:lnTo>
                  <a:cubicBezTo>
                    <a:pt x="5367866" y="0"/>
                    <a:pt x="5550932" y="183066"/>
                    <a:pt x="5550932" y="408890"/>
                  </a:cubicBezTo>
                  <a:lnTo>
                    <a:pt x="5550932" y="1295314"/>
                  </a:lnTo>
                  <a:cubicBezTo>
                    <a:pt x="5550932" y="1521138"/>
                    <a:pt x="5367866" y="1704204"/>
                    <a:pt x="5142042" y="1704204"/>
                  </a:cubicBezTo>
                  <a:lnTo>
                    <a:pt x="884844" y="1704204"/>
                  </a:lnTo>
                  <a:lnTo>
                    <a:pt x="837867" y="1823859"/>
                  </a:lnTo>
                  <a:cubicBezTo>
                    <a:pt x="758146" y="1955062"/>
                    <a:pt x="613874" y="2042704"/>
                    <a:pt x="449131" y="2042704"/>
                  </a:cubicBezTo>
                  <a:lnTo>
                    <a:pt x="447045" y="2042599"/>
                  </a:lnTo>
                  <a:lnTo>
                    <a:pt x="450310" y="2037225"/>
                  </a:lnTo>
                  <a:cubicBezTo>
                    <a:pt x="485297" y="1972820"/>
                    <a:pt x="505171" y="1899013"/>
                    <a:pt x="505171" y="1820564"/>
                  </a:cubicBezTo>
                  <a:cubicBezTo>
                    <a:pt x="505171" y="1791145"/>
                    <a:pt x="502376" y="1762380"/>
                    <a:pt x="497037" y="1734518"/>
                  </a:cubicBezTo>
                  <a:lnTo>
                    <a:pt x="488241" y="1704204"/>
                  </a:lnTo>
                  <a:lnTo>
                    <a:pt x="408890" y="1704204"/>
                  </a:lnTo>
                  <a:cubicBezTo>
                    <a:pt x="183066" y="1704204"/>
                    <a:pt x="0" y="1521138"/>
                    <a:pt x="0" y="1295314"/>
                  </a:cubicBezTo>
                  <a:lnTo>
                    <a:pt x="0" y="408890"/>
                  </a:lnTo>
                  <a:cubicBezTo>
                    <a:pt x="0" y="183066"/>
                    <a:pt x="183066" y="0"/>
                    <a:pt x="408890" y="0"/>
                  </a:cubicBezTo>
                  <a:close/>
                </a:path>
              </a:pathLst>
            </a:custGeom>
            <a:solidFill>
              <a:schemeClr val="bg1">
                <a:alpha val="89737"/>
              </a:schemeClr>
            </a:solidFill>
            <a:ln>
              <a:noFill/>
            </a:ln>
            <a:effectLst>
              <a:outerShdw blurRad="137297" dist="38100" dir="2700000" algn="tl" rotWithShape="0">
                <a:schemeClr val="accent6">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p>
          </p:txBody>
        </p:sp>
        <p:sp>
          <p:nvSpPr>
            <p:cNvPr id="31" name="ZoneTexte 30">
              <a:extLst>
                <a:ext uri="{FF2B5EF4-FFF2-40B4-BE49-F238E27FC236}">
                  <a16:creationId xmlns:a16="http://schemas.microsoft.com/office/drawing/2014/main" id="{19E42DD5-C6E4-5286-7FBE-E52FF43D95CE}"/>
                </a:ext>
              </a:extLst>
            </p:cNvPr>
            <p:cNvSpPr txBox="1"/>
            <p:nvPr/>
          </p:nvSpPr>
          <p:spPr>
            <a:xfrm>
              <a:off x="2198877" y="2269939"/>
              <a:ext cx="5528553" cy="923330"/>
            </a:xfrm>
            <a:prstGeom prst="rect">
              <a:avLst/>
            </a:prstGeom>
            <a:noFill/>
          </p:spPr>
          <p:txBody>
            <a:bodyPr wrap="square">
              <a:spAutoFit/>
            </a:bodyPr>
            <a:lstStyle/>
            <a:p>
              <a:r>
                <a:rPr lang="fr-FR" b="1" dirty="0">
                  <a:latin typeface="Calibri"/>
                  <a:ea typeface="Calibri"/>
                  <a:cs typeface="Calibri"/>
                  <a:sym typeface="Calibri"/>
                </a:rPr>
                <a:t>Quelle est la durée de l’efficacité du traitement ?</a:t>
              </a:r>
            </a:p>
            <a:p>
              <a:r>
                <a:rPr lang="fr-FR" b="1" dirty="0">
                  <a:ea typeface="Calibri"/>
                  <a:cs typeface="Calibri"/>
                  <a:sym typeface="Calibri"/>
                </a:rPr>
                <a:t>Est-ce le temps de la durée de vie d’une </a:t>
              </a:r>
              <a:r>
                <a:rPr lang="fr-FR" b="1" dirty="0">
                  <a:solidFill>
                    <a:schemeClr val="accent1"/>
                  </a:solidFill>
                  <a:ea typeface="Calibri"/>
                  <a:cs typeface="Calibri"/>
                  <a:sym typeface="Calibri"/>
                </a:rPr>
                <a:t>cellule</a:t>
              </a:r>
              <a:r>
                <a:rPr lang="fr-FR" b="1" dirty="0">
                  <a:ea typeface="Calibri"/>
                  <a:cs typeface="Calibri"/>
                  <a:sym typeface="Calibri"/>
                </a:rPr>
                <a:t> ? </a:t>
              </a:r>
              <a:endParaRPr lang="fr-FR" b="1" dirty="0"/>
            </a:p>
            <a:p>
              <a:r>
                <a:rPr lang="fr-FR" b="1" dirty="0">
                  <a:latin typeface="Calibri"/>
                  <a:ea typeface="Calibri"/>
                  <a:cs typeface="Calibri"/>
                  <a:sym typeface="Calibri"/>
                </a:rPr>
                <a:t> </a:t>
              </a:r>
              <a:endParaRPr lang="fr-FR" sz="1400" b="1" dirty="0"/>
            </a:p>
          </p:txBody>
        </p:sp>
        <p:sp>
          <p:nvSpPr>
            <p:cNvPr id="33" name="ZoneTexte 32">
              <a:extLst>
                <a:ext uri="{FF2B5EF4-FFF2-40B4-BE49-F238E27FC236}">
                  <a16:creationId xmlns:a16="http://schemas.microsoft.com/office/drawing/2014/main" id="{CB3DEA44-74C1-5E73-18F8-8D0B4B93C2D2}"/>
                </a:ext>
              </a:extLst>
            </p:cNvPr>
            <p:cNvSpPr txBox="1"/>
            <p:nvPr/>
          </p:nvSpPr>
          <p:spPr>
            <a:xfrm>
              <a:off x="2198877" y="3018137"/>
              <a:ext cx="5601012" cy="646331"/>
            </a:xfrm>
            <a:prstGeom prst="rect">
              <a:avLst/>
            </a:prstGeom>
            <a:noFill/>
          </p:spPr>
          <p:txBody>
            <a:bodyPr wrap="square">
              <a:spAutoFit/>
            </a:bodyPr>
            <a:lstStyle/>
            <a:p>
              <a:pPr lvl="0"/>
              <a:r>
                <a:rPr lang="fr-FR" b="1" dirty="0">
                  <a:ea typeface="Calibri"/>
                  <a:cs typeface="Calibri"/>
                  <a:sym typeface="Calibri"/>
                </a:rPr>
                <a:t>Une réadministration sera-t-elle à prévoir ? À quelle fréquence ? ​</a:t>
              </a:r>
              <a:endParaRPr lang="fr-FR" b="1" dirty="0"/>
            </a:p>
          </p:txBody>
        </p:sp>
        <p:grpSp>
          <p:nvGrpSpPr>
            <p:cNvPr id="2" name="Groupe 1">
              <a:extLst>
                <a:ext uri="{FF2B5EF4-FFF2-40B4-BE49-F238E27FC236}">
                  <a16:creationId xmlns:a16="http://schemas.microsoft.com/office/drawing/2014/main" id="{F66C28F1-495E-18EA-6393-F0C0C37A0D83}"/>
                </a:ext>
              </a:extLst>
            </p:cNvPr>
            <p:cNvGrpSpPr/>
            <p:nvPr/>
          </p:nvGrpSpPr>
          <p:grpSpPr>
            <a:xfrm>
              <a:off x="1234190" y="2572905"/>
              <a:ext cx="797296" cy="797296"/>
              <a:chOff x="1234190" y="2572905"/>
              <a:chExt cx="797296" cy="797296"/>
            </a:xfrm>
          </p:grpSpPr>
          <p:sp>
            <p:nvSpPr>
              <p:cNvPr id="46" name="Ellipse 45">
                <a:extLst>
                  <a:ext uri="{FF2B5EF4-FFF2-40B4-BE49-F238E27FC236}">
                    <a16:creationId xmlns:a16="http://schemas.microsoft.com/office/drawing/2014/main" id="{AD31044A-F1DF-BADB-C118-FECA292C0EE9}"/>
                  </a:ext>
                </a:extLst>
              </p:cNvPr>
              <p:cNvSpPr/>
              <p:nvPr/>
            </p:nvSpPr>
            <p:spPr>
              <a:xfrm>
                <a:off x="1234190" y="2572905"/>
                <a:ext cx="797296" cy="797296"/>
              </a:xfrm>
              <a:prstGeom prst="ellipse">
                <a:avLst/>
              </a:prstGeom>
              <a:solidFill>
                <a:srgbClr val="37A4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8" name="Graphique 67" descr="Sablier 30% avec un remplissage uni">
                <a:extLst>
                  <a:ext uri="{FF2B5EF4-FFF2-40B4-BE49-F238E27FC236}">
                    <a16:creationId xmlns:a16="http://schemas.microsoft.com/office/drawing/2014/main" id="{C5DC1DD2-4400-643A-991C-FABB18395E3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338592" y="2677308"/>
                <a:ext cx="588492" cy="588490"/>
              </a:xfrm>
              <a:prstGeom prst="rect">
                <a:avLst/>
              </a:prstGeom>
            </p:spPr>
          </p:pic>
        </p:grpSp>
        <p:sp>
          <p:nvSpPr>
            <p:cNvPr id="83" name="ZoneTexte 82">
              <a:extLst>
                <a:ext uri="{FF2B5EF4-FFF2-40B4-BE49-F238E27FC236}">
                  <a16:creationId xmlns:a16="http://schemas.microsoft.com/office/drawing/2014/main" id="{306B6BE4-48F0-B830-498D-FE851BAA12F9}"/>
                </a:ext>
              </a:extLst>
            </p:cNvPr>
            <p:cNvSpPr txBox="1"/>
            <p:nvPr/>
          </p:nvSpPr>
          <p:spPr>
            <a:xfrm rot="286883">
              <a:off x="6791916" y="2187498"/>
              <a:ext cx="846198" cy="1363429"/>
            </a:xfrm>
            <a:custGeom>
              <a:avLst/>
              <a:gdLst/>
              <a:ahLst/>
              <a:cxnLst/>
              <a:rect l="l" t="t" r="r" b="b"/>
              <a:pathLst>
                <a:path w="748361" h="1205789">
                  <a:moveTo>
                    <a:pt x="380315" y="921868"/>
                  </a:moveTo>
                  <a:cubicBezTo>
                    <a:pt x="457429" y="921868"/>
                    <a:pt x="522275" y="986714"/>
                    <a:pt x="522275" y="1063828"/>
                  </a:cubicBezTo>
                  <a:cubicBezTo>
                    <a:pt x="522275" y="1140943"/>
                    <a:pt x="457429" y="1205789"/>
                    <a:pt x="380315" y="1205789"/>
                  </a:cubicBezTo>
                  <a:cubicBezTo>
                    <a:pt x="303200" y="1205789"/>
                    <a:pt x="238354" y="1140943"/>
                    <a:pt x="238354" y="1063828"/>
                  </a:cubicBezTo>
                  <a:cubicBezTo>
                    <a:pt x="238354" y="986714"/>
                    <a:pt x="303200" y="921868"/>
                    <a:pt x="380315" y="921868"/>
                  </a:cubicBezTo>
                  <a:close/>
                  <a:moveTo>
                    <a:pt x="383820" y="0"/>
                  </a:moveTo>
                  <a:cubicBezTo>
                    <a:pt x="609905" y="0"/>
                    <a:pt x="748361" y="113919"/>
                    <a:pt x="748361" y="276911"/>
                  </a:cubicBezTo>
                  <a:cubicBezTo>
                    <a:pt x="748361" y="532790"/>
                    <a:pt x="455676" y="552069"/>
                    <a:pt x="455676" y="699287"/>
                  </a:cubicBezTo>
                  <a:cubicBezTo>
                    <a:pt x="455676" y="727329"/>
                    <a:pt x="469697" y="757123"/>
                    <a:pt x="487223" y="772897"/>
                  </a:cubicBezTo>
                  <a:lnTo>
                    <a:pt x="296190" y="828980"/>
                  </a:lnTo>
                  <a:cubicBezTo>
                    <a:pt x="259385" y="788670"/>
                    <a:pt x="238354" y="736092"/>
                    <a:pt x="238354" y="674751"/>
                  </a:cubicBezTo>
                  <a:cubicBezTo>
                    <a:pt x="238354" y="466192"/>
                    <a:pt x="494234" y="441655"/>
                    <a:pt x="494234" y="320726"/>
                  </a:cubicBezTo>
                  <a:cubicBezTo>
                    <a:pt x="494234" y="266395"/>
                    <a:pt x="453924" y="220827"/>
                    <a:pt x="357531" y="220827"/>
                  </a:cubicBezTo>
                  <a:cubicBezTo>
                    <a:pt x="269901" y="220827"/>
                    <a:pt x="196292" y="264643"/>
                    <a:pt x="141961" y="329489"/>
                  </a:cubicBezTo>
                  <a:lnTo>
                    <a:pt x="0" y="170002"/>
                  </a:lnTo>
                  <a:cubicBezTo>
                    <a:pt x="92888" y="61341"/>
                    <a:pt x="233096" y="0"/>
                    <a:pt x="383820" y="0"/>
                  </a:cubicBezTo>
                  <a:close/>
                </a:path>
              </a:pathLst>
            </a:custGeom>
            <a:solidFill>
              <a:schemeClr val="accent6">
                <a:alpha val="9992"/>
              </a:schemeClr>
            </a:solidFill>
            <a:ln w="12700">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fr-FR" sz="13800" b="1" dirty="0">
                <a:latin typeface="Proxima Nova Rg" panose="02000506030000020004" pitchFamily="2" charset="0"/>
              </a:endParaRPr>
            </a:p>
          </p:txBody>
        </p:sp>
      </p:grpSp>
      <p:grpSp>
        <p:nvGrpSpPr>
          <p:cNvPr id="9" name="Groupe 8">
            <a:extLst>
              <a:ext uri="{FF2B5EF4-FFF2-40B4-BE49-F238E27FC236}">
                <a16:creationId xmlns:a16="http://schemas.microsoft.com/office/drawing/2014/main" id="{8C293D04-533A-523E-8419-FA0D646046BD}"/>
              </a:ext>
            </a:extLst>
          </p:cNvPr>
          <p:cNvGrpSpPr/>
          <p:nvPr/>
        </p:nvGrpSpPr>
        <p:grpSpPr>
          <a:xfrm>
            <a:off x="4078095" y="3686815"/>
            <a:ext cx="6964660" cy="2229654"/>
            <a:chOff x="4078095" y="3686815"/>
            <a:chExt cx="6964660" cy="2229654"/>
          </a:xfrm>
        </p:grpSpPr>
        <p:sp>
          <p:nvSpPr>
            <p:cNvPr id="52" name="Forme libre 51">
              <a:extLst>
                <a:ext uri="{FF2B5EF4-FFF2-40B4-BE49-F238E27FC236}">
                  <a16:creationId xmlns:a16="http://schemas.microsoft.com/office/drawing/2014/main" id="{6C47FC23-4784-6C8C-F7F7-1CC374502890}"/>
                </a:ext>
              </a:extLst>
            </p:cNvPr>
            <p:cNvSpPr/>
            <p:nvPr/>
          </p:nvSpPr>
          <p:spPr>
            <a:xfrm flipH="1">
              <a:off x="4078095" y="3686815"/>
              <a:ext cx="6964660" cy="2229654"/>
            </a:xfrm>
            <a:custGeom>
              <a:avLst/>
              <a:gdLst>
                <a:gd name="csX0" fmla="*/ 408890 w 5550932"/>
                <a:gd name="csY0" fmla="*/ 0 h 2042704"/>
                <a:gd name="csX1" fmla="*/ 5142042 w 5550932"/>
                <a:gd name="csY1" fmla="*/ 0 h 2042704"/>
                <a:gd name="csX2" fmla="*/ 5550932 w 5550932"/>
                <a:gd name="csY2" fmla="*/ 408890 h 2042704"/>
                <a:gd name="csX3" fmla="*/ 5550932 w 5550932"/>
                <a:gd name="csY3" fmla="*/ 1295314 h 2042704"/>
                <a:gd name="csX4" fmla="*/ 5142042 w 5550932"/>
                <a:gd name="csY4" fmla="*/ 1704204 h 2042704"/>
                <a:gd name="csX5" fmla="*/ 884844 w 5550932"/>
                <a:gd name="csY5" fmla="*/ 1704204 h 2042704"/>
                <a:gd name="csX6" fmla="*/ 837867 w 5550932"/>
                <a:gd name="csY6" fmla="*/ 1823859 h 2042704"/>
                <a:gd name="csX7" fmla="*/ 449131 w 5550932"/>
                <a:gd name="csY7" fmla="*/ 2042704 h 2042704"/>
                <a:gd name="csX8" fmla="*/ 447045 w 5550932"/>
                <a:gd name="csY8" fmla="*/ 2042599 h 2042704"/>
                <a:gd name="csX9" fmla="*/ 450310 w 5550932"/>
                <a:gd name="csY9" fmla="*/ 2037225 h 2042704"/>
                <a:gd name="csX10" fmla="*/ 505171 w 5550932"/>
                <a:gd name="csY10" fmla="*/ 1820564 h 2042704"/>
                <a:gd name="csX11" fmla="*/ 497037 w 5550932"/>
                <a:gd name="csY11" fmla="*/ 1734518 h 2042704"/>
                <a:gd name="csX12" fmla="*/ 488241 w 5550932"/>
                <a:gd name="csY12" fmla="*/ 1704204 h 2042704"/>
                <a:gd name="csX13" fmla="*/ 408890 w 5550932"/>
                <a:gd name="csY13" fmla="*/ 1704204 h 2042704"/>
                <a:gd name="csX14" fmla="*/ 0 w 5550932"/>
                <a:gd name="csY14" fmla="*/ 1295314 h 2042704"/>
                <a:gd name="csX15" fmla="*/ 0 w 5550932"/>
                <a:gd name="csY15" fmla="*/ 408890 h 2042704"/>
                <a:gd name="csX16" fmla="*/ 408890 w 5550932"/>
                <a:gd name="csY16" fmla="*/ 0 h 20427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5550932" h="2042704">
                  <a:moveTo>
                    <a:pt x="408890" y="0"/>
                  </a:moveTo>
                  <a:lnTo>
                    <a:pt x="5142042" y="0"/>
                  </a:lnTo>
                  <a:cubicBezTo>
                    <a:pt x="5367866" y="0"/>
                    <a:pt x="5550932" y="183066"/>
                    <a:pt x="5550932" y="408890"/>
                  </a:cubicBezTo>
                  <a:lnTo>
                    <a:pt x="5550932" y="1295314"/>
                  </a:lnTo>
                  <a:cubicBezTo>
                    <a:pt x="5550932" y="1521138"/>
                    <a:pt x="5367866" y="1704204"/>
                    <a:pt x="5142042" y="1704204"/>
                  </a:cubicBezTo>
                  <a:lnTo>
                    <a:pt x="884844" y="1704204"/>
                  </a:lnTo>
                  <a:lnTo>
                    <a:pt x="837867" y="1823859"/>
                  </a:lnTo>
                  <a:cubicBezTo>
                    <a:pt x="758146" y="1955062"/>
                    <a:pt x="613874" y="2042704"/>
                    <a:pt x="449131" y="2042704"/>
                  </a:cubicBezTo>
                  <a:lnTo>
                    <a:pt x="447045" y="2042599"/>
                  </a:lnTo>
                  <a:lnTo>
                    <a:pt x="450310" y="2037225"/>
                  </a:lnTo>
                  <a:cubicBezTo>
                    <a:pt x="485297" y="1972820"/>
                    <a:pt x="505171" y="1899013"/>
                    <a:pt x="505171" y="1820564"/>
                  </a:cubicBezTo>
                  <a:cubicBezTo>
                    <a:pt x="505171" y="1791145"/>
                    <a:pt x="502376" y="1762380"/>
                    <a:pt x="497037" y="1734518"/>
                  </a:cubicBezTo>
                  <a:lnTo>
                    <a:pt x="488241" y="1704204"/>
                  </a:lnTo>
                  <a:lnTo>
                    <a:pt x="408890" y="1704204"/>
                  </a:lnTo>
                  <a:cubicBezTo>
                    <a:pt x="183066" y="1704204"/>
                    <a:pt x="0" y="1521138"/>
                    <a:pt x="0" y="1295314"/>
                  </a:cubicBezTo>
                  <a:lnTo>
                    <a:pt x="0" y="408890"/>
                  </a:lnTo>
                  <a:cubicBezTo>
                    <a:pt x="0" y="183066"/>
                    <a:pt x="183066" y="0"/>
                    <a:pt x="408890" y="0"/>
                  </a:cubicBezTo>
                  <a:close/>
                </a:path>
              </a:pathLst>
            </a:custGeom>
            <a:solidFill>
              <a:schemeClr val="bg1">
                <a:alpha val="89737"/>
              </a:schemeClr>
            </a:solidFill>
            <a:ln>
              <a:noFill/>
            </a:ln>
            <a:effectLst>
              <a:outerShdw blurRad="137297" dist="38100" dir="2700000" algn="tl" rotWithShape="0">
                <a:schemeClr val="accent3">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p>
          </p:txBody>
        </p:sp>
        <p:sp>
          <p:nvSpPr>
            <p:cNvPr id="53" name="ZoneTexte 52">
              <a:extLst>
                <a:ext uri="{FF2B5EF4-FFF2-40B4-BE49-F238E27FC236}">
                  <a16:creationId xmlns:a16="http://schemas.microsoft.com/office/drawing/2014/main" id="{0307364E-4258-0E22-6C97-5B503A9FB1F3}"/>
                </a:ext>
              </a:extLst>
            </p:cNvPr>
            <p:cNvSpPr txBox="1"/>
            <p:nvPr/>
          </p:nvSpPr>
          <p:spPr>
            <a:xfrm>
              <a:off x="5346812" y="3946242"/>
              <a:ext cx="5528553" cy="646331"/>
            </a:xfrm>
            <a:prstGeom prst="rect">
              <a:avLst/>
            </a:prstGeom>
            <a:noFill/>
          </p:spPr>
          <p:txBody>
            <a:bodyPr wrap="square">
              <a:spAutoFit/>
            </a:bodyPr>
            <a:lstStyle/>
            <a:p>
              <a:r>
                <a:rPr lang="fr-FR" b="1" dirty="0">
                  <a:solidFill>
                    <a:schemeClr val="dk1"/>
                  </a:solidFill>
                  <a:ea typeface="Calibri"/>
                  <a:cs typeface="Calibri"/>
                  <a:sym typeface="Calibri"/>
                </a:rPr>
                <a:t>Le </a:t>
              </a:r>
              <a:r>
                <a:rPr lang="fr-FR" b="1" dirty="0">
                  <a:solidFill>
                    <a:srgbClr val="00A292"/>
                  </a:solidFill>
                  <a:ea typeface="Calibri"/>
                  <a:cs typeface="Calibri"/>
                  <a:sym typeface="Calibri"/>
                </a:rPr>
                <a:t>gène</a:t>
              </a:r>
              <a:r>
                <a:rPr lang="fr-FR" b="1" dirty="0">
                  <a:solidFill>
                    <a:schemeClr val="dk1"/>
                  </a:solidFill>
                  <a:ea typeface="Calibri"/>
                  <a:cs typeface="Calibri"/>
                  <a:sym typeface="Calibri"/>
                </a:rPr>
                <a:t> thérapeutique peut-il s’insérer dans les </a:t>
              </a:r>
              <a:r>
                <a:rPr lang="fr-FR" b="1" dirty="0">
                  <a:solidFill>
                    <a:srgbClr val="00A292"/>
                  </a:solidFill>
                  <a:ea typeface="Calibri"/>
                  <a:cs typeface="Calibri"/>
                  <a:sym typeface="Calibri"/>
                </a:rPr>
                <a:t>cellules souches </a:t>
              </a:r>
              <a:r>
                <a:rPr lang="fr-FR" b="1" dirty="0">
                  <a:solidFill>
                    <a:schemeClr val="dk1"/>
                  </a:solidFill>
                  <a:ea typeface="Calibri"/>
                  <a:cs typeface="Calibri"/>
                  <a:sym typeface="Calibri"/>
                </a:rPr>
                <a:t>pulmonaires ?</a:t>
              </a:r>
              <a:endParaRPr lang="fr-FR" sz="1400" b="1" dirty="0">
                <a:solidFill>
                  <a:schemeClr val="tx1">
                    <a:lumMod val="85000"/>
                    <a:lumOff val="15000"/>
                  </a:schemeClr>
                </a:solidFill>
              </a:endParaRPr>
            </a:p>
          </p:txBody>
        </p:sp>
        <p:sp>
          <p:nvSpPr>
            <p:cNvPr id="54" name="ZoneTexte 53">
              <a:extLst>
                <a:ext uri="{FF2B5EF4-FFF2-40B4-BE49-F238E27FC236}">
                  <a16:creationId xmlns:a16="http://schemas.microsoft.com/office/drawing/2014/main" id="{1AE8F9E7-AC2D-2B55-1DAF-C62C0EE6FCF2}"/>
                </a:ext>
              </a:extLst>
            </p:cNvPr>
            <p:cNvSpPr txBox="1"/>
            <p:nvPr/>
          </p:nvSpPr>
          <p:spPr>
            <a:xfrm>
              <a:off x="5346811" y="4705137"/>
              <a:ext cx="5528553" cy="646331"/>
            </a:xfrm>
            <a:prstGeom prst="rect">
              <a:avLst/>
            </a:prstGeom>
            <a:noFill/>
          </p:spPr>
          <p:txBody>
            <a:bodyPr wrap="square">
              <a:spAutoFit/>
            </a:bodyPr>
            <a:lstStyle/>
            <a:p>
              <a:pPr lvl="0"/>
              <a:r>
                <a:rPr lang="fr-FR" dirty="0">
                  <a:solidFill>
                    <a:schemeClr val="dk1"/>
                  </a:solidFill>
                  <a:ea typeface="Calibri"/>
                  <a:cs typeface="Calibri"/>
                  <a:sym typeface="Calibri"/>
                </a:rPr>
                <a:t>Si oui, l'expression du </a:t>
              </a:r>
              <a:r>
                <a:rPr lang="fr-FR" b="1" dirty="0">
                  <a:solidFill>
                    <a:srgbClr val="00A292"/>
                  </a:solidFill>
                  <a:ea typeface="Calibri"/>
                  <a:cs typeface="Calibri"/>
                  <a:sym typeface="Calibri"/>
                </a:rPr>
                <a:t>gène</a:t>
              </a:r>
              <a:r>
                <a:rPr lang="fr-FR" dirty="0">
                  <a:solidFill>
                    <a:schemeClr val="dk1"/>
                  </a:solidFill>
                  <a:ea typeface="Calibri"/>
                  <a:cs typeface="Calibri"/>
                  <a:sym typeface="Calibri"/>
                </a:rPr>
                <a:t> </a:t>
              </a:r>
              <a:r>
                <a:rPr lang="fr-FR" i="1" dirty="0">
                  <a:solidFill>
                    <a:schemeClr val="dk1"/>
                  </a:solidFill>
                  <a:ea typeface="Calibri"/>
                  <a:cs typeface="Calibri"/>
                  <a:sym typeface="Calibri"/>
                </a:rPr>
                <a:t>CFTR</a:t>
              </a:r>
              <a:r>
                <a:rPr lang="fr-FR" dirty="0">
                  <a:solidFill>
                    <a:schemeClr val="dk1"/>
                  </a:solidFill>
                  <a:ea typeface="Calibri"/>
                  <a:cs typeface="Calibri"/>
                  <a:sym typeface="Calibri"/>
                </a:rPr>
                <a:t> corrigé serait alors persistante. </a:t>
              </a:r>
              <a:endParaRPr lang="fr-FR" dirty="0"/>
            </a:p>
          </p:txBody>
        </p:sp>
        <p:grpSp>
          <p:nvGrpSpPr>
            <p:cNvPr id="3" name="Groupe 2">
              <a:extLst>
                <a:ext uri="{FF2B5EF4-FFF2-40B4-BE49-F238E27FC236}">
                  <a16:creationId xmlns:a16="http://schemas.microsoft.com/office/drawing/2014/main" id="{8CCA0E7A-CD2B-3B99-4264-01A010BCB4F7}"/>
                </a:ext>
              </a:extLst>
            </p:cNvPr>
            <p:cNvGrpSpPr/>
            <p:nvPr/>
          </p:nvGrpSpPr>
          <p:grpSpPr>
            <a:xfrm>
              <a:off x="4382125" y="4230238"/>
              <a:ext cx="797296" cy="797296"/>
              <a:chOff x="4382125" y="4230238"/>
              <a:chExt cx="797296" cy="797296"/>
            </a:xfrm>
          </p:grpSpPr>
          <p:sp>
            <p:nvSpPr>
              <p:cNvPr id="55" name="Ellipse 54">
                <a:extLst>
                  <a:ext uri="{FF2B5EF4-FFF2-40B4-BE49-F238E27FC236}">
                    <a16:creationId xmlns:a16="http://schemas.microsoft.com/office/drawing/2014/main" id="{F6F79049-63BF-249F-139A-892AB310FEDB}"/>
                  </a:ext>
                </a:extLst>
              </p:cNvPr>
              <p:cNvSpPr/>
              <p:nvPr/>
            </p:nvSpPr>
            <p:spPr>
              <a:xfrm>
                <a:off x="4382125" y="4230238"/>
                <a:ext cx="797296" cy="797296"/>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6" name="Image 65">
                <a:extLst>
                  <a:ext uri="{FF2B5EF4-FFF2-40B4-BE49-F238E27FC236}">
                    <a16:creationId xmlns:a16="http://schemas.microsoft.com/office/drawing/2014/main" id="{210FC8F2-AF4E-F59F-8E7E-D6088257AA61}"/>
                  </a:ext>
                </a:extLst>
              </p:cNvPr>
              <p:cNvPicPr>
                <a:picLocks noChangeAspect="1"/>
              </p:cNvPicPr>
              <p:nvPr/>
            </p:nvPicPr>
            <p:blipFill>
              <a:blip r:embed="rId4"/>
              <a:stretch>
                <a:fillRect/>
              </a:stretch>
            </p:blipFill>
            <p:spPr>
              <a:xfrm>
                <a:off x="4524101" y="4319026"/>
                <a:ext cx="528766" cy="545162"/>
              </a:xfrm>
              <a:prstGeom prst="rect">
                <a:avLst/>
              </a:prstGeom>
            </p:spPr>
          </p:pic>
        </p:grpSp>
        <p:sp>
          <p:nvSpPr>
            <p:cNvPr id="85" name="ZoneTexte 84">
              <a:extLst>
                <a:ext uri="{FF2B5EF4-FFF2-40B4-BE49-F238E27FC236}">
                  <a16:creationId xmlns:a16="http://schemas.microsoft.com/office/drawing/2014/main" id="{40DEB716-2786-688E-BC23-F241CD164238}"/>
                </a:ext>
              </a:extLst>
            </p:cNvPr>
            <p:cNvSpPr txBox="1"/>
            <p:nvPr/>
          </p:nvSpPr>
          <p:spPr>
            <a:xfrm rot="286883">
              <a:off x="9917502" y="3874981"/>
              <a:ext cx="846198" cy="1363429"/>
            </a:xfrm>
            <a:custGeom>
              <a:avLst/>
              <a:gdLst/>
              <a:ahLst/>
              <a:cxnLst/>
              <a:rect l="l" t="t" r="r" b="b"/>
              <a:pathLst>
                <a:path w="748361" h="1205789">
                  <a:moveTo>
                    <a:pt x="380315" y="921868"/>
                  </a:moveTo>
                  <a:cubicBezTo>
                    <a:pt x="457429" y="921868"/>
                    <a:pt x="522275" y="986714"/>
                    <a:pt x="522275" y="1063828"/>
                  </a:cubicBezTo>
                  <a:cubicBezTo>
                    <a:pt x="522275" y="1140943"/>
                    <a:pt x="457429" y="1205789"/>
                    <a:pt x="380315" y="1205789"/>
                  </a:cubicBezTo>
                  <a:cubicBezTo>
                    <a:pt x="303200" y="1205789"/>
                    <a:pt x="238354" y="1140943"/>
                    <a:pt x="238354" y="1063828"/>
                  </a:cubicBezTo>
                  <a:cubicBezTo>
                    <a:pt x="238354" y="986714"/>
                    <a:pt x="303200" y="921868"/>
                    <a:pt x="380315" y="921868"/>
                  </a:cubicBezTo>
                  <a:close/>
                  <a:moveTo>
                    <a:pt x="383820" y="0"/>
                  </a:moveTo>
                  <a:cubicBezTo>
                    <a:pt x="609905" y="0"/>
                    <a:pt x="748361" y="113919"/>
                    <a:pt x="748361" y="276911"/>
                  </a:cubicBezTo>
                  <a:cubicBezTo>
                    <a:pt x="748361" y="532790"/>
                    <a:pt x="455676" y="552069"/>
                    <a:pt x="455676" y="699287"/>
                  </a:cubicBezTo>
                  <a:cubicBezTo>
                    <a:pt x="455676" y="727329"/>
                    <a:pt x="469697" y="757123"/>
                    <a:pt x="487223" y="772897"/>
                  </a:cubicBezTo>
                  <a:lnTo>
                    <a:pt x="296190" y="828980"/>
                  </a:lnTo>
                  <a:cubicBezTo>
                    <a:pt x="259385" y="788670"/>
                    <a:pt x="238354" y="736092"/>
                    <a:pt x="238354" y="674751"/>
                  </a:cubicBezTo>
                  <a:cubicBezTo>
                    <a:pt x="238354" y="466192"/>
                    <a:pt x="494234" y="441655"/>
                    <a:pt x="494234" y="320726"/>
                  </a:cubicBezTo>
                  <a:cubicBezTo>
                    <a:pt x="494234" y="266395"/>
                    <a:pt x="453924" y="220827"/>
                    <a:pt x="357531" y="220827"/>
                  </a:cubicBezTo>
                  <a:cubicBezTo>
                    <a:pt x="269901" y="220827"/>
                    <a:pt x="196292" y="264643"/>
                    <a:pt x="141961" y="329489"/>
                  </a:cubicBezTo>
                  <a:lnTo>
                    <a:pt x="0" y="170002"/>
                  </a:lnTo>
                  <a:cubicBezTo>
                    <a:pt x="92888" y="61341"/>
                    <a:pt x="233096" y="0"/>
                    <a:pt x="383820" y="0"/>
                  </a:cubicBezTo>
                  <a:close/>
                </a:path>
              </a:pathLst>
            </a:custGeom>
            <a:solidFill>
              <a:schemeClr val="accent3">
                <a:alpha val="10317"/>
              </a:schemeClr>
            </a:solidFill>
            <a:ln w="12700">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fr-FR" sz="13800" b="1" dirty="0">
                <a:latin typeface="Proxima Nova Rg" panose="02000506030000020004" pitchFamily="2" charset="0"/>
              </a:endParaRPr>
            </a:p>
          </p:txBody>
        </p:sp>
      </p:grpSp>
      <p:grpSp>
        <p:nvGrpSpPr>
          <p:cNvPr id="7" name="Groupe 6">
            <a:extLst>
              <a:ext uri="{FF2B5EF4-FFF2-40B4-BE49-F238E27FC236}">
                <a16:creationId xmlns:a16="http://schemas.microsoft.com/office/drawing/2014/main" id="{CEC826E8-2360-A92E-71A1-CD004297C826}"/>
              </a:ext>
            </a:extLst>
          </p:cNvPr>
          <p:cNvGrpSpPr/>
          <p:nvPr/>
        </p:nvGrpSpPr>
        <p:grpSpPr>
          <a:xfrm>
            <a:off x="655272" y="1278975"/>
            <a:ext cx="8485898" cy="560523"/>
            <a:chOff x="655272" y="1278975"/>
            <a:chExt cx="8485898" cy="560523"/>
          </a:xfrm>
        </p:grpSpPr>
        <p:sp>
          <p:nvSpPr>
            <p:cNvPr id="78" name="Ellipse 77">
              <a:extLst>
                <a:ext uri="{FF2B5EF4-FFF2-40B4-BE49-F238E27FC236}">
                  <a16:creationId xmlns:a16="http://schemas.microsoft.com/office/drawing/2014/main" id="{58C6BE17-4AAF-6792-CFEF-A94C5376C570}"/>
                </a:ext>
              </a:extLst>
            </p:cNvPr>
            <p:cNvSpPr/>
            <p:nvPr/>
          </p:nvSpPr>
          <p:spPr>
            <a:xfrm>
              <a:off x="655272" y="1291146"/>
              <a:ext cx="548352" cy="548352"/>
            </a:xfrm>
            <a:prstGeom prst="ellipse">
              <a:avLst/>
            </a:prstGeom>
            <a:solidFill>
              <a:schemeClr val="bg1"/>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9" name="ZoneTexte 78">
              <a:extLst>
                <a:ext uri="{FF2B5EF4-FFF2-40B4-BE49-F238E27FC236}">
                  <a16:creationId xmlns:a16="http://schemas.microsoft.com/office/drawing/2014/main" id="{8461BD32-4D7E-BEA6-F280-EE844C451FB8}"/>
                </a:ext>
              </a:extLst>
            </p:cNvPr>
            <p:cNvSpPr txBox="1"/>
            <p:nvPr/>
          </p:nvSpPr>
          <p:spPr>
            <a:xfrm>
              <a:off x="1250006" y="1278975"/>
              <a:ext cx="7891164" cy="523220"/>
            </a:xfrm>
            <a:prstGeom prst="rect">
              <a:avLst/>
            </a:prstGeom>
            <a:noFill/>
          </p:spPr>
          <p:txBody>
            <a:bodyPr wrap="square" lIns="91440" tIns="45720" rIns="91440" bIns="45720" rtlCol="0" anchor="t">
              <a:spAutoFit/>
            </a:bodyPr>
            <a:lstStyle/>
            <a:p>
              <a:pPr lvl="0">
                <a:buClr>
                  <a:srgbClr val="00B0F0"/>
                </a:buClr>
                <a:buSzPts val="2400"/>
              </a:pPr>
              <a:r>
                <a:rPr lang="fr-FR" sz="2800" b="1" dirty="0">
                  <a:solidFill>
                    <a:schemeClr val="accent4"/>
                  </a:solidFill>
                  <a:ea typeface="Calibri"/>
                  <a:cs typeface="Calibri"/>
                  <a:sym typeface="Calibri"/>
                </a:rPr>
                <a:t>Les thérapies par </a:t>
              </a:r>
              <a:r>
                <a:rPr lang="fr-FR" sz="2800" b="1" dirty="0">
                  <a:solidFill>
                    <a:schemeClr val="accent1"/>
                  </a:solidFill>
                  <a:ea typeface="Calibri"/>
                  <a:cs typeface="Calibri"/>
                  <a:sym typeface="Calibri"/>
                </a:rPr>
                <a:t>ADN</a:t>
              </a:r>
              <a:endParaRPr lang="fr-FR" sz="2800" b="1" dirty="0">
                <a:solidFill>
                  <a:schemeClr val="accent4"/>
                </a:solidFill>
              </a:endParaRPr>
            </a:p>
          </p:txBody>
        </p:sp>
        <p:pic>
          <p:nvPicPr>
            <p:cNvPr id="5" name="Image 4">
              <a:extLst>
                <a:ext uri="{FF2B5EF4-FFF2-40B4-BE49-F238E27FC236}">
                  <a16:creationId xmlns:a16="http://schemas.microsoft.com/office/drawing/2014/main" id="{F5FC2AD4-F746-A45A-6C50-753AC578A1A3}"/>
                </a:ext>
              </a:extLst>
            </p:cNvPr>
            <p:cNvPicPr>
              <a:picLocks noChangeAspect="1"/>
            </p:cNvPicPr>
            <p:nvPr/>
          </p:nvPicPr>
          <p:blipFill>
            <a:blip r:embed="rId5"/>
            <a:stretch>
              <a:fillRect/>
            </a:stretch>
          </p:blipFill>
          <p:spPr>
            <a:xfrm rot="2882517">
              <a:off x="835753" y="1293205"/>
              <a:ext cx="187389" cy="540062"/>
            </a:xfrm>
            <a:prstGeom prst="rect">
              <a:avLst/>
            </a:prstGeom>
          </p:spPr>
        </p:pic>
      </p:grpSp>
      <p:sp>
        <p:nvSpPr>
          <p:cNvPr id="6" name="Titre 5">
            <a:extLst>
              <a:ext uri="{FF2B5EF4-FFF2-40B4-BE49-F238E27FC236}">
                <a16:creationId xmlns:a16="http://schemas.microsoft.com/office/drawing/2014/main" id="{AE4C300D-6A59-901B-D9B4-F17AF74791CC}"/>
              </a:ext>
            </a:extLst>
          </p:cNvPr>
          <p:cNvSpPr txBox="1">
            <a:spLocks noGrp="1"/>
          </p:cNvSpPr>
          <p:nvPr>
            <p:ph type="title" idx="4294967295"/>
          </p:nvPr>
        </p:nvSpPr>
        <p:spPr>
          <a:xfrm>
            <a:off x="655272" y="354856"/>
            <a:ext cx="7400144" cy="692468"/>
          </a:xfrm>
          <a:prstGeom prst="roundRect">
            <a:avLst>
              <a:gd name="adj" fmla="val 50000"/>
            </a:avLst>
          </a:prstGeom>
          <a:solidFill>
            <a:schemeClr val="tx1"/>
          </a:solid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schemeClr val="bg1"/>
                </a:solidFill>
                <a:effectLst/>
                <a:uLnTx/>
                <a:uFillTx/>
                <a:latin typeface="+mn-lt"/>
                <a:ea typeface="+mn-ea"/>
                <a:cs typeface="Readex Pro"/>
              </a:rPr>
              <a:t>Questions autour de la thérapie génique </a:t>
            </a:r>
            <a:endParaRPr kumimoji="0" lang="fr-FR" sz="3200" b="1" i="0" u="none" strike="noStrike" kern="1200" cap="none" spc="0" normalizeH="0" baseline="0" noProof="0" dirty="0">
              <a:ln>
                <a:noFill/>
              </a:ln>
              <a:solidFill>
                <a:schemeClr val="bg1"/>
              </a:solidFill>
              <a:effectLst/>
              <a:uLnTx/>
              <a:uFillTx/>
              <a:latin typeface="+mn-lt"/>
              <a:ea typeface="+mn-ea"/>
              <a:cs typeface="Readex Pro" pitchFamily="2" charset="-78"/>
            </a:endParaRPr>
          </a:p>
        </p:txBody>
      </p:sp>
    </p:spTree>
    <p:extLst>
      <p:ext uri="{BB962C8B-B14F-4D97-AF65-F5344CB8AC3E}">
        <p14:creationId xmlns:p14="http://schemas.microsoft.com/office/powerpoint/2010/main" val="243425042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1" presetClass="entr" presetSubtype="0" fill="hold" grpId="0" nodeType="withEffect">
                                  <p:stCondLst>
                                    <p:cond delay="0"/>
                                  </p:stCondLst>
                                  <p:childTnLst>
                                    <p:set>
                                      <p:cBhvr>
                                        <p:cTn id="11" dur="1" fill="hold">
                                          <p:stCondLst>
                                            <p:cond delay="0"/>
                                          </p:stCondLst>
                                        </p:cTn>
                                        <p:tgtEl>
                                          <p:spTgt spid="75"/>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76"/>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77"/>
                                        </p:tgtEl>
                                        <p:attrNameLst>
                                          <p:attrName>style.visibility</p:attrName>
                                        </p:attrNameLst>
                                      </p:cBhvr>
                                      <p:to>
                                        <p:strVal val="visible"/>
                                      </p:to>
                                    </p:set>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anim calcmode="lin" valueType="num">
                                      <p:cBhvr>
                                        <p:cTn id="20" dur="500" fill="hold"/>
                                        <p:tgtEl>
                                          <p:spTgt spid="7"/>
                                        </p:tgtEl>
                                        <p:attrNameLst>
                                          <p:attrName>ppt_x</p:attrName>
                                        </p:attrNameLst>
                                      </p:cBhvr>
                                      <p:tavLst>
                                        <p:tav tm="0">
                                          <p:val>
                                            <p:strVal val="#ppt_x"/>
                                          </p:val>
                                        </p:tav>
                                        <p:tav tm="100000">
                                          <p:val>
                                            <p:strVal val="#ppt_x"/>
                                          </p:val>
                                        </p:tav>
                                      </p:tavLst>
                                    </p:anim>
                                    <p:anim calcmode="lin" valueType="num">
                                      <p:cBhvr>
                                        <p:cTn id="21" dur="5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2" presetClass="entr" presetSubtype="8"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p:tgtEl>
                                          <p:spTgt spid="8"/>
                                        </p:tgtEl>
                                        <p:attrNameLst>
                                          <p:attrName>ppt_x</p:attrName>
                                        </p:attrNameLst>
                                      </p:cBhvr>
                                      <p:tavLst>
                                        <p:tav tm="0">
                                          <p:val>
                                            <p:strVal val="#ppt_x-#ppt_w*1.125000"/>
                                          </p:val>
                                        </p:tav>
                                        <p:tav tm="100000">
                                          <p:val>
                                            <p:strVal val="#ppt_x"/>
                                          </p:val>
                                        </p:tav>
                                      </p:tavLst>
                                    </p:anim>
                                    <p:animEffect transition="in" filter="wipe(right)">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2"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p:tgtEl>
                                          <p:spTgt spid="9"/>
                                        </p:tgtEl>
                                        <p:attrNameLst>
                                          <p:attrName>ppt_x</p:attrName>
                                        </p:attrNameLst>
                                      </p:cBhvr>
                                      <p:tavLst>
                                        <p:tav tm="0">
                                          <p:val>
                                            <p:strVal val="#ppt_x+#ppt_w*1.125000"/>
                                          </p:val>
                                        </p:tav>
                                        <p:tav tm="100000">
                                          <p:val>
                                            <p:strVal val="#ppt_x"/>
                                          </p:val>
                                        </p:tav>
                                      </p:tavLst>
                                    </p:anim>
                                    <p:animEffect transition="in" filter="wipe(left)">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6" grpId="0" animBg="1"/>
      <p:bldP spid="77"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286B86-983E-D400-E88F-1B2A88DB8402}"/>
            </a:ext>
          </a:extLst>
        </p:cNvPr>
        <p:cNvGrpSpPr/>
        <p:nvPr/>
      </p:nvGrpSpPr>
      <p:grpSpPr>
        <a:xfrm>
          <a:off x="0" y="0"/>
          <a:ext cx="0" cy="0"/>
          <a:chOff x="0" y="0"/>
          <a:chExt cx="0" cy="0"/>
        </a:xfrm>
      </p:grpSpPr>
      <p:grpSp>
        <p:nvGrpSpPr>
          <p:cNvPr id="9" name="Groupe 8">
            <a:extLst>
              <a:ext uri="{FF2B5EF4-FFF2-40B4-BE49-F238E27FC236}">
                <a16:creationId xmlns:a16="http://schemas.microsoft.com/office/drawing/2014/main" id="{821E3FF8-E54F-6935-057D-AF0EBA70103C}"/>
              </a:ext>
            </a:extLst>
          </p:cNvPr>
          <p:cNvGrpSpPr/>
          <p:nvPr/>
        </p:nvGrpSpPr>
        <p:grpSpPr>
          <a:xfrm>
            <a:off x="936819" y="2129702"/>
            <a:ext cx="6048532" cy="1704204"/>
            <a:chOff x="936819" y="2129702"/>
            <a:chExt cx="6048532" cy="1704204"/>
          </a:xfrm>
        </p:grpSpPr>
        <p:sp>
          <p:nvSpPr>
            <p:cNvPr id="18" name="Rectangle : coins arrondis 17">
              <a:extLst>
                <a:ext uri="{FF2B5EF4-FFF2-40B4-BE49-F238E27FC236}">
                  <a16:creationId xmlns:a16="http://schemas.microsoft.com/office/drawing/2014/main" id="{AE58FE3F-0423-B411-5373-2F4E7F759278}"/>
                </a:ext>
              </a:extLst>
            </p:cNvPr>
            <p:cNvSpPr/>
            <p:nvPr/>
          </p:nvSpPr>
          <p:spPr>
            <a:xfrm>
              <a:off x="936819" y="2129702"/>
              <a:ext cx="6048532" cy="1704204"/>
            </a:xfrm>
            <a:prstGeom prst="roundRect">
              <a:avLst>
                <a:gd name="adj" fmla="val 23993"/>
              </a:avLst>
            </a:prstGeom>
            <a:solidFill>
              <a:schemeClr val="bg1">
                <a:alpha val="89000"/>
              </a:schemeClr>
            </a:solidFill>
            <a:ln>
              <a:noFill/>
            </a:ln>
            <a:effectLst>
              <a:outerShdw blurRad="137297" dist="38100" dir="2700000" algn="tl" rotWithShape="0">
                <a:schemeClr val="tx2">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p>
          </p:txBody>
        </p:sp>
        <p:sp>
          <p:nvSpPr>
            <p:cNvPr id="19" name="ZoneTexte 18">
              <a:extLst>
                <a:ext uri="{FF2B5EF4-FFF2-40B4-BE49-F238E27FC236}">
                  <a16:creationId xmlns:a16="http://schemas.microsoft.com/office/drawing/2014/main" id="{EDD841EC-BD42-F9D7-489F-585419537A6F}"/>
                </a:ext>
              </a:extLst>
            </p:cNvPr>
            <p:cNvSpPr txBox="1"/>
            <p:nvPr/>
          </p:nvSpPr>
          <p:spPr>
            <a:xfrm>
              <a:off x="2183029" y="2243140"/>
              <a:ext cx="4639504" cy="1477328"/>
            </a:xfrm>
            <a:prstGeom prst="rect">
              <a:avLst/>
            </a:prstGeom>
            <a:noFill/>
          </p:spPr>
          <p:txBody>
            <a:bodyPr wrap="square">
              <a:spAutoFit/>
            </a:bodyPr>
            <a:lstStyle/>
            <a:p>
              <a:pPr lvl="0"/>
              <a:r>
                <a:rPr lang="fr-FR" dirty="0">
                  <a:solidFill>
                    <a:schemeClr val="dk1"/>
                  </a:solidFill>
                  <a:ea typeface="Calibri"/>
                  <a:cs typeface="Calibri"/>
                  <a:sym typeface="Calibri"/>
                </a:rPr>
                <a:t>Cet </a:t>
              </a:r>
              <a:r>
                <a:rPr lang="fr-FR" b="1" dirty="0">
                  <a:solidFill>
                    <a:srgbClr val="00A292"/>
                  </a:solidFill>
                  <a:ea typeface="Calibri"/>
                  <a:cs typeface="Calibri"/>
                  <a:sym typeface="Calibri"/>
                </a:rPr>
                <a:t>ARNm</a:t>
              </a:r>
              <a:r>
                <a:rPr lang="fr-FR" dirty="0">
                  <a:solidFill>
                    <a:schemeClr val="dk1"/>
                  </a:solidFill>
                  <a:ea typeface="Calibri"/>
                  <a:cs typeface="Calibri"/>
                  <a:sym typeface="Calibri"/>
                </a:rPr>
                <a:t> se dégrade rapidement (en quelques heures à quelques jours) nécessitant une réadministration régulière du traitement pour maintenir son efficacité (thérapie transitoire et réversible).</a:t>
              </a:r>
              <a:endParaRPr lang="fr-FR" dirty="0"/>
            </a:p>
          </p:txBody>
        </p:sp>
        <p:grpSp>
          <p:nvGrpSpPr>
            <p:cNvPr id="3" name="Groupe 2">
              <a:extLst>
                <a:ext uri="{FF2B5EF4-FFF2-40B4-BE49-F238E27FC236}">
                  <a16:creationId xmlns:a16="http://schemas.microsoft.com/office/drawing/2014/main" id="{F73FA029-E1FD-13E3-224B-0EB2A0044DFC}"/>
                </a:ext>
              </a:extLst>
            </p:cNvPr>
            <p:cNvGrpSpPr/>
            <p:nvPr/>
          </p:nvGrpSpPr>
          <p:grpSpPr>
            <a:xfrm>
              <a:off x="1161276" y="2580188"/>
              <a:ext cx="797296" cy="797296"/>
              <a:chOff x="1161276" y="2580188"/>
              <a:chExt cx="797296" cy="797296"/>
            </a:xfrm>
          </p:grpSpPr>
          <p:sp>
            <p:nvSpPr>
              <p:cNvPr id="14" name="Ellipse 13">
                <a:extLst>
                  <a:ext uri="{FF2B5EF4-FFF2-40B4-BE49-F238E27FC236}">
                    <a16:creationId xmlns:a16="http://schemas.microsoft.com/office/drawing/2014/main" id="{F0838FEE-F856-6BEF-6F28-5195D18436F4}"/>
                  </a:ext>
                </a:extLst>
              </p:cNvPr>
              <p:cNvSpPr/>
              <p:nvPr/>
            </p:nvSpPr>
            <p:spPr>
              <a:xfrm>
                <a:off x="1161276" y="2580188"/>
                <a:ext cx="797296" cy="797296"/>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Forme libre 16">
                <a:extLst>
                  <a:ext uri="{FF2B5EF4-FFF2-40B4-BE49-F238E27FC236}">
                    <a16:creationId xmlns:a16="http://schemas.microsoft.com/office/drawing/2014/main" id="{A0410EFA-497F-2372-9825-693428E17BFE}"/>
                  </a:ext>
                </a:extLst>
              </p:cNvPr>
              <p:cNvSpPr/>
              <p:nvPr/>
            </p:nvSpPr>
            <p:spPr>
              <a:xfrm>
                <a:off x="1500480" y="2692492"/>
                <a:ext cx="115363" cy="577593"/>
              </a:xfrm>
              <a:custGeom>
                <a:avLst/>
                <a:gdLst/>
                <a:ahLst/>
                <a:cxnLst/>
                <a:rect l="l" t="t" r="r" b="b"/>
                <a:pathLst>
                  <a:path w="48527" h="240743">
                    <a:moveTo>
                      <a:pt x="24264" y="189979"/>
                    </a:moveTo>
                    <a:cubicBezTo>
                      <a:pt x="28967" y="189979"/>
                      <a:pt x="32868" y="190409"/>
                      <a:pt x="35965" y="191270"/>
                    </a:cubicBezTo>
                    <a:cubicBezTo>
                      <a:pt x="39063" y="192130"/>
                      <a:pt x="41558" y="193564"/>
                      <a:pt x="43451" y="195572"/>
                    </a:cubicBezTo>
                    <a:cubicBezTo>
                      <a:pt x="45344" y="197579"/>
                      <a:pt x="46663" y="200218"/>
                      <a:pt x="47409" y="203488"/>
                    </a:cubicBezTo>
                    <a:cubicBezTo>
                      <a:pt x="48155" y="206757"/>
                      <a:pt x="48527" y="210801"/>
                      <a:pt x="48527" y="215619"/>
                    </a:cubicBezTo>
                    <a:cubicBezTo>
                      <a:pt x="48527" y="220323"/>
                      <a:pt x="48155" y="224281"/>
                      <a:pt x="47409" y="227493"/>
                    </a:cubicBezTo>
                    <a:cubicBezTo>
                      <a:pt x="46663" y="230705"/>
                      <a:pt x="45344" y="233287"/>
                      <a:pt x="43451" y="235237"/>
                    </a:cubicBezTo>
                    <a:cubicBezTo>
                      <a:pt x="41558" y="237187"/>
                      <a:pt x="39063" y="238592"/>
                      <a:pt x="35965" y="239453"/>
                    </a:cubicBezTo>
                    <a:cubicBezTo>
                      <a:pt x="32868" y="240313"/>
                      <a:pt x="28967" y="240743"/>
                      <a:pt x="24264" y="240743"/>
                    </a:cubicBezTo>
                    <a:cubicBezTo>
                      <a:pt x="19560" y="240743"/>
                      <a:pt x="15631" y="240313"/>
                      <a:pt x="12476" y="239453"/>
                    </a:cubicBezTo>
                    <a:cubicBezTo>
                      <a:pt x="9321" y="238592"/>
                      <a:pt x="6826" y="237187"/>
                      <a:pt x="4991" y="235237"/>
                    </a:cubicBezTo>
                    <a:cubicBezTo>
                      <a:pt x="3155" y="233287"/>
                      <a:pt x="1864" y="230705"/>
                      <a:pt x="1119" y="227493"/>
                    </a:cubicBezTo>
                    <a:cubicBezTo>
                      <a:pt x="373" y="224281"/>
                      <a:pt x="0" y="220323"/>
                      <a:pt x="0" y="215619"/>
                    </a:cubicBezTo>
                    <a:cubicBezTo>
                      <a:pt x="0" y="210801"/>
                      <a:pt x="373" y="206757"/>
                      <a:pt x="1119" y="203488"/>
                    </a:cubicBezTo>
                    <a:cubicBezTo>
                      <a:pt x="1864" y="200218"/>
                      <a:pt x="3155" y="197579"/>
                      <a:pt x="4991" y="195572"/>
                    </a:cubicBezTo>
                    <a:cubicBezTo>
                      <a:pt x="6826" y="193564"/>
                      <a:pt x="9321" y="192130"/>
                      <a:pt x="12476" y="191270"/>
                    </a:cubicBezTo>
                    <a:cubicBezTo>
                      <a:pt x="15631" y="190409"/>
                      <a:pt x="19560" y="189979"/>
                      <a:pt x="24264" y="189979"/>
                    </a:cubicBezTo>
                    <a:close/>
                    <a:moveTo>
                      <a:pt x="24264" y="0"/>
                    </a:moveTo>
                    <a:cubicBezTo>
                      <a:pt x="28853" y="0"/>
                      <a:pt x="32638" y="201"/>
                      <a:pt x="35621" y="602"/>
                    </a:cubicBezTo>
                    <a:cubicBezTo>
                      <a:pt x="38604" y="1004"/>
                      <a:pt x="40984" y="1577"/>
                      <a:pt x="42763" y="2323"/>
                    </a:cubicBezTo>
                    <a:cubicBezTo>
                      <a:pt x="44541" y="3069"/>
                      <a:pt x="45803" y="3987"/>
                      <a:pt x="46548" y="5076"/>
                    </a:cubicBezTo>
                    <a:cubicBezTo>
                      <a:pt x="47294" y="6166"/>
                      <a:pt x="47667" y="7457"/>
                      <a:pt x="47667" y="8948"/>
                    </a:cubicBezTo>
                    <a:lnTo>
                      <a:pt x="43193" y="165199"/>
                    </a:lnTo>
                    <a:cubicBezTo>
                      <a:pt x="43078" y="166346"/>
                      <a:pt x="42734" y="167379"/>
                      <a:pt x="42160" y="168297"/>
                    </a:cubicBezTo>
                    <a:cubicBezTo>
                      <a:pt x="41587" y="169215"/>
                      <a:pt x="40583" y="169989"/>
                      <a:pt x="39149" y="170620"/>
                    </a:cubicBezTo>
                    <a:cubicBezTo>
                      <a:pt x="37715" y="171251"/>
                      <a:pt x="35765" y="171738"/>
                      <a:pt x="33298" y="172083"/>
                    </a:cubicBezTo>
                    <a:cubicBezTo>
                      <a:pt x="30832" y="172427"/>
                      <a:pt x="27820" y="172599"/>
                      <a:pt x="24264" y="172599"/>
                    </a:cubicBezTo>
                    <a:cubicBezTo>
                      <a:pt x="20593" y="172599"/>
                      <a:pt x="17553" y="172427"/>
                      <a:pt x="15143" y="172083"/>
                    </a:cubicBezTo>
                    <a:cubicBezTo>
                      <a:pt x="12734" y="171738"/>
                      <a:pt x="10813" y="171251"/>
                      <a:pt x="9379" y="170620"/>
                    </a:cubicBezTo>
                    <a:cubicBezTo>
                      <a:pt x="7945" y="169989"/>
                      <a:pt x="6941" y="169215"/>
                      <a:pt x="6367" y="168297"/>
                    </a:cubicBezTo>
                    <a:cubicBezTo>
                      <a:pt x="5794" y="167379"/>
                      <a:pt x="5449" y="166346"/>
                      <a:pt x="5335" y="165199"/>
                    </a:cubicBezTo>
                    <a:lnTo>
                      <a:pt x="861" y="8948"/>
                    </a:lnTo>
                    <a:cubicBezTo>
                      <a:pt x="861" y="7457"/>
                      <a:pt x="1205" y="6138"/>
                      <a:pt x="1893" y="4990"/>
                    </a:cubicBezTo>
                    <a:cubicBezTo>
                      <a:pt x="2581" y="3843"/>
                      <a:pt x="3815" y="2897"/>
                      <a:pt x="5593" y="2151"/>
                    </a:cubicBezTo>
                    <a:cubicBezTo>
                      <a:pt x="7371" y="1405"/>
                      <a:pt x="9780" y="860"/>
                      <a:pt x="12820" y="516"/>
                    </a:cubicBezTo>
                    <a:cubicBezTo>
                      <a:pt x="15860" y="172"/>
                      <a:pt x="19675" y="0"/>
                      <a:pt x="24264"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grpSp>
      </p:grpSp>
      <p:sp>
        <p:nvSpPr>
          <p:cNvPr id="24" name="ZoneTexte 23">
            <a:extLst>
              <a:ext uri="{FF2B5EF4-FFF2-40B4-BE49-F238E27FC236}">
                <a16:creationId xmlns:a16="http://schemas.microsoft.com/office/drawing/2014/main" id="{B9806F77-376B-EC04-82F9-5BDC19AF258A}"/>
              </a:ext>
            </a:extLst>
          </p:cNvPr>
          <p:cNvSpPr txBox="1"/>
          <p:nvPr/>
        </p:nvSpPr>
        <p:spPr>
          <a:xfrm rot="382671">
            <a:off x="8957516" y="977149"/>
            <a:ext cx="941932" cy="1517678"/>
          </a:xfrm>
          <a:custGeom>
            <a:avLst/>
            <a:gdLst/>
            <a:ahLst/>
            <a:cxnLst/>
            <a:rect l="l" t="t" r="r" b="b"/>
            <a:pathLst>
              <a:path w="748361" h="1205789">
                <a:moveTo>
                  <a:pt x="380315" y="921868"/>
                </a:moveTo>
                <a:cubicBezTo>
                  <a:pt x="457429" y="921868"/>
                  <a:pt x="522275" y="986714"/>
                  <a:pt x="522275" y="1063828"/>
                </a:cubicBezTo>
                <a:cubicBezTo>
                  <a:pt x="522275" y="1140943"/>
                  <a:pt x="457429" y="1205789"/>
                  <a:pt x="380315" y="1205789"/>
                </a:cubicBezTo>
                <a:cubicBezTo>
                  <a:pt x="303200" y="1205789"/>
                  <a:pt x="238354" y="1140943"/>
                  <a:pt x="238354" y="1063828"/>
                </a:cubicBezTo>
                <a:cubicBezTo>
                  <a:pt x="238354" y="986714"/>
                  <a:pt x="303200" y="921868"/>
                  <a:pt x="380315" y="921868"/>
                </a:cubicBezTo>
                <a:close/>
                <a:moveTo>
                  <a:pt x="383820" y="0"/>
                </a:moveTo>
                <a:cubicBezTo>
                  <a:pt x="609905" y="0"/>
                  <a:pt x="748361" y="113919"/>
                  <a:pt x="748361" y="276911"/>
                </a:cubicBezTo>
                <a:cubicBezTo>
                  <a:pt x="748361" y="532790"/>
                  <a:pt x="455676" y="552069"/>
                  <a:pt x="455676" y="699287"/>
                </a:cubicBezTo>
                <a:cubicBezTo>
                  <a:pt x="455676" y="727329"/>
                  <a:pt x="469697" y="757123"/>
                  <a:pt x="487223" y="772897"/>
                </a:cubicBezTo>
                <a:lnTo>
                  <a:pt x="296190" y="828980"/>
                </a:lnTo>
                <a:cubicBezTo>
                  <a:pt x="259385" y="788670"/>
                  <a:pt x="238354" y="736092"/>
                  <a:pt x="238354" y="674751"/>
                </a:cubicBezTo>
                <a:cubicBezTo>
                  <a:pt x="238354" y="466192"/>
                  <a:pt x="494234" y="441655"/>
                  <a:pt x="494234" y="320726"/>
                </a:cubicBezTo>
                <a:cubicBezTo>
                  <a:pt x="494234" y="266395"/>
                  <a:pt x="453924" y="220827"/>
                  <a:pt x="357531" y="220827"/>
                </a:cubicBezTo>
                <a:cubicBezTo>
                  <a:pt x="269901" y="220827"/>
                  <a:pt x="196292" y="264643"/>
                  <a:pt x="141961" y="329489"/>
                </a:cubicBezTo>
                <a:lnTo>
                  <a:pt x="0" y="170002"/>
                </a:lnTo>
                <a:cubicBezTo>
                  <a:pt x="92888" y="61341"/>
                  <a:pt x="233096" y="0"/>
                  <a:pt x="383820" y="0"/>
                </a:cubicBezTo>
                <a:close/>
              </a:path>
            </a:pathLst>
          </a:custGeom>
          <a:noFill/>
          <a:ln w="12700">
            <a:solidFill>
              <a:schemeClr val="accent3">
                <a:lumMod val="60000"/>
                <a:lumOff val="40000"/>
              </a:schemeClr>
            </a:solid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fr-FR" sz="13800" b="1" dirty="0">
              <a:latin typeface="Proxima Nova Rg" panose="02000506030000020004" pitchFamily="2" charset="0"/>
            </a:endParaRPr>
          </a:p>
        </p:txBody>
      </p:sp>
      <p:sp>
        <p:nvSpPr>
          <p:cNvPr id="25" name="ZoneTexte 24">
            <a:extLst>
              <a:ext uri="{FF2B5EF4-FFF2-40B4-BE49-F238E27FC236}">
                <a16:creationId xmlns:a16="http://schemas.microsoft.com/office/drawing/2014/main" id="{7564223A-8A7D-7EC5-1AF4-9393FDA6B5D4}"/>
              </a:ext>
            </a:extLst>
          </p:cNvPr>
          <p:cNvSpPr txBox="1"/>
          <p:nvPr/>
        </p:nvSpPr>
        <p:spPr>
          <a:xfrm rot="20825492">
            <a:off x="8185059" y="1904299"/>
            <a:ext cx="695104" cy="1119980"/>
          </a:xfrm>
          <a:custGeom>
            <a:avLst/>
            <a:gdLst/>
            <a:ahLst/>
            <a:cxnLst/>
            <a:rect l="l" t="t" r="r" b="b"/>
            <a:pathLst>
              <a:path w="748361" h="1205789">
                <a:moveTo>
                  <a:pt x="380315" y="921868"/>
                </a:moveTo>
                <a:cubicBezTo>
                  <a:pt x="457429" y="921868"/>
                  <a:pt x="522275" y="986714"/>
                  <a:pt x="522275" y="1063828"/>
                </a:cubicBezTo>
                <a:cubicBezTo>
                  <a:pt x="522275" y="1140943"/>
                  <a:pt x="457429" y="1205789"/>
                  <a:pt x="380315" y="1205789"/>
                </a:cubicBezTo>
                <a:cubicBezTo>
                  <a:pt x="303200" y="1205789"/>
                  <a:pt x="238354" y="1140943"/>
                  <a:pt x="238354" y="1063828"/>
                </a:cubicBezTo>
                <a:cubicBezTo>
                  <a:pt x="238354" y="986714"/>
                  <a:pt x="303200" y="921868"/>
                  <a:pt x="380315" y="921868"/>
                </a:cubicBezTo>
                <a:close/>
                <a:moveTo>
                  <a:pt x="383820" y="0"/>
                </a:moveTo>
                <a:cubicBezTo>
                  <a:pt x="609905" y="0"/>
                  <a:pt x="748361" y="113919"/>
                  <a:pt x="748361" y="276911"/>
                </a:cubicBezTo>
                <a:cubicBezTo>
                  <a:pt x="748361" y="532790"/>
                  <a:pt x="455676" y="552069"/>
                  <a:pt x="455676" y="699287"/>
                </a:cubicBezTo>
                <a:cubicBezTo>
                  <a:pt x="455676" y="727329"/>
                  <a:pt x="469697" y="757123"/>
                  <a:pt x="487223" y="772897"/>
                </a:cubicBezTo>
                <a:lnTo>
                  <a:pt x="296190" y="828980"/>
                </a:lnTo>
                <a:cubicBezTo>
                  <a:pt x="259385" y="788670"/>
                  <a:pt x="238354" y="736092"/>
                  <a:pt x="238354" y="674751"/>
                </a:cubicBezTo>
                <a:cubicBezTo>
                  <a:pt x="238354" y="466192"/>
                  <a:pt x="494234" y="441655"/>
                  <a:pt x="494234" y="320726"/>
                </a:cubicBezTo>
                <a:cubicBezTo>
                  <a:pt x="494234" y="266395"/>
                  <a:pt x="453924" y="220827"/>
                  <a:pt x="357531" y="220827"/>
                </a:cubicBezTo>
                <a:cubicBezTo>
                  <a:pt x="269901" y="220827"/>
                  <a:pt x="196292" y="264643"/>
                  <a:pt x="141961" y="329489"/>
                </a:cubicBezTo>
                <a:lnTo>
                  <a:pt x="0" y="170002"/>
                </a:lnTo>
                <a:cubicBezTo>
                  <a:pt x="92888" y="61341"/>
                  <a:pt x="233096" y="0"/>
                  <a:pt x="383820" y="0"/>
                </a:cubicBezTo>
                <a:close/>
              </a:path>
            </a:pathLst>
          </a:custGeom>
          <a:noFill/>
          <a:ln w="12700">
            <a:solidFill>
              <a:schemeClr val="accent5">
                <a:lumMod val="60000"/>
                <a:lumOff val="40000"/>
              </a:schemeClr>
            </a:solid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fr-FR" sz="13800" b="1" dirty="0">
              <a:latin typeface="Proxima Nova Rg" panose="02000506030000020004" pitchFamily="2" charset="0"/>
            </a:endParaRPr>
          </a:p>
        </p:txBody>
      </p:sp>
      <p:sp>
        <p:nvSpPr>
          <p:cNvPr id="26" name="ZoneTexte 25">
            <a:extLst>
              <a:ext uri="{FF2B5EF4-FFF2-40B4-BE49-F238E27FC236}">
                <a16:creationId xmlns:a16="http://schemas.microsoft.com/office/drawing/2014/main" id="{934F7A1C-C567-A62C-F229-228830FE844A}"/>
              </a:ext>
            </a:extLst>
          </p:cNvPr>
          <p:cNvSpPr txBox="1"/>
          <p:nvPr/>
        </p:nvSpPr>
        <p:spPr>
          <a:xfrm rot="1999430">
            <a:off x="9936507" y="1989943"/>
            <a:ext cx="626089" cy="1008780"/>
          </a:xfrm>
          <a:custGeom>
            <a:avLst/>
            <a:gdLst/>
            <a:ahLst/>
            <a:cxnLst/>
            <a:rect l="l" t="t" r="r" b="b"/>
            <a:pathLst>
              <a:path w="748361" h="1205789">
                <a:moveTo>
                  <a:pt x="380315" y="921868"/>
                </a:moveTo>
                <a:cubicBezTo>
                  <a:pt x="457429" y="921868"/>
                  <a:pt x="522275" y="986714"/>
                  <a:pt x="522275" y="1063828"/>
                </a:cubicBezTo>
                <a:cubicBezTo>
                  <a:pt x="522275" y="1140943"/>
                  <a:pt x="457429" y="1205789"/>
                  <a:pt x="380315" y="1205789"/>
                </a:cubicBezTo>
                <a:cubicBezTo>
                  <a:pt x="303200" y="1205789"/>
                  <a:pt x="238354" y="1140943"/>
                  <a:pt x="238354" y="1063828"/>
                </a:cubicBezTo>
                <a:cubicBezTo>
                  <a:pt x="238354" y="986714"/>
                  <a:pt x="303200" y="921868"/>
                  <a:pt x="380315" y="921868"/>
                </a:cubicBezTo>
                <a:close/>
                <a:moveTo>
                  <a:pt x="383820" y="0"/>
                </a:moveTo>
                <a:cubicBezTo>
                  <a:pt x="609905" y="0"/>
                  <a:pt x="748361" y="113919"/>
                  <a:pt x="748361" y="276911"/>
                </a:cubicBezTo>
                <a:cubicBezTo>
                  <a:pt x="748361" y="532790"/>
                  <a:pt x="455676" y="552069"/>
                  <a:pt x="455676" y="699287"/>
                </a:cubicBezTo>
                <a:cubicBezTo>
                  <a:pt x="455676" y="727329"/>
                  <a:pt x="469697" y="757123"/>
                  <a:pt x="487223" y="772897"/>
                </a:cubicBezTo>
                <a:lnTo>
                  <a:pt x="296190" y="828980"/>
                </a:lnTo>
                <a:cubicBezTo>
                  <a:pt x="259385" y="788670"/>
                  <a:pt x="238354" y="736092"/>
                  <a:pt x="238354" y="674751"/>
                </a:cubicBezTo>
                <a:cubicBezTo>
                  <a:pt x="238354" y="466192"/>
                  <a:pt x="494234" y="441655"/>
                  <a:pt x="494234" y="320726"/>
                </a:cubicBezTo>
                <a:cubicBezTo>
                  <a:pt x="494234" y="266395"/>
                  <a:pt x="453924" y="220827"/>
                  <a:pt x="357531" y="220827"/>
                </a:cubicBezTo>
                <a:cubicBezTo>
                  <a:pt x="269901" y="220827"/>
                  <a:pt x="196292" y="264643"/>
                  <a:pt x="141961" y="329489"/>
                </a:cubicBezTo>
                <a:lnTo>
                  <a:pt x="0" y="170002"/>
                </a:lnTo>
                <a:cubicBezTo>
                  <a:pt x="92888" y="61341"/>
                  <a:pt x="233096" y="0"/>
                  <a:pt x="383820" y="0"/>
                </a:cubicBezTo>
                <a:close/>
              </a:path>
            </a:pathLst>
          </a:custGeom>
          <a:noFill/>
          <a:ln w="12700">
            <a:solidFill>
              <a:schemeClr val="tx2">
                <a:lumMod val="60000"/>
                <a:lumOff val="40000"/>
              </a:schemeClr>
            </a:solid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fr-FR" sz="13800" b="1" dirty="0">
              <a:latin typeface="Proxima Nova Rg" panose="02000506030000020004" pitchFamily="2" charset="0"/>
            </a:endParaRPr>
          </a:p>
        </p:txBody>
      </p:sp>
      <p:grpSp>
        <p:nvGrpSpPr>
          <p:cNvPr id="10" name="Groupe 9">
            <a:extLst>
              <a:ext uri="{FF2B5EF4-FFF2-40B4-BE49-F238E27FC236}">
                <a16:creationId xmlns:a16="http://schemas.microsoft.com/office/drawing/2014/main" id="{2415C5E6-A6E1-7BAB-97C9-0FB126BAF0D1}"/>
              </a:ext>
            </a:extLst>
          </p:cNvPr>
          <p:cNvGrpSpPr/>
          <p:nvPr/>
        </p:nvGrpSpPr>
        <p:grpSpPr>
          <a:xfrm>
            <a:off x="4160130" y="3624826"/>
            <a:ext cx="6964660" cy="2098990"/>
            <a:chOff x="4160130" y="3624826"/>
            <a:chExt cx="6964660" cy="2098990"/>
          </a:xfrm>
        </p:grpSpPr>
        <p:sp>
          <p:nvSpPr>
            <p:cNvPr id="20" name="Forme libre 19">
              <a:extLst>
                <a:ext uri="{FF2B5EF4-FFF2-40B4-BE49-F238E27FC236}">
                  <a16:creationId xmlns:a16="http://schemas.microsoft.com/office/drawing/2014/main" id="{613A6E9F-C0F9-ED0D-E598-78EFCD4693CD}"/>
                </a:ext>
              </a:extLst>
            </p:cNvPr>
            <p:cNvSpPr/>
            <p:nvPr/>
          </p:nvSpPr>
          <p:spPr>
            <a:xfrm flipH="1">
              <a:off x="4160130" y="3624826"/>
              <a:ext cx="6964660" cy="2098990"/>
            </a:xfrm>
            <a:custGeom>
              <a:avLst/>
              <a:gdLst>
                <a:gd name="csX0" fmla="*/ 408890 w 5550932"/>
                <a:gd name="csY0" fmla="*/ 0 h 2042704"/>
                <a:gd name="csX1" fmla="*/ 5142042 w 5550932"/>
                <a:gd name="csY1" fmla="*/ 0 h 2042704"/>
                <a:gd name="csX2" fmla="*/ 5550932 w 5550932"/>
                <a:gd name="csY2" fmla="*/ 408890 h 2042704"/>
                <a:gd name="csX3" fmla="*/ 5550932 w 5550932"/>
                <a:gd name="csY3" fmla="*/ 1295314 h 2042704"/>
                <a:gd name="csX4" fmla="*/ 5142042 w 5550932"/>
                <a:gd name="csY4" fmla="*/ 1704204 h 2042704"/>
                <a:gd name="csX5" fmla="*/ 884844 w 5550932"/>
                <a:gd name="csY5" fmla="*/ 1704204 h 2042704"/>
                <a:gd name="csX6" fmla="*/ 837867 w 5550932"/>
                <a:gd name="csY6" fmla="*/ 1823859 h 2042704"/>
                <a:gd name="csX7" fmla="*/ 449131 w 5550932"/>
                <a:gd name="csY7" fmla="*/ 2042704 h 2042704"/>
                <a:gd name="csX8" fmla="*/ 447045 w 5550932"/>
                <a:gd name="csY8" fmla="*/ 2042599 h 2042704"/>
                <a:gd name="csX9" fmla="*/ 450310 w 5550932"/>
                <a:gd name="csY9" fmla="*/ 2037225 h 2042704"/>
                <a:gd name="csX10" fmla="*/ 505171 w 5550932"/>
                <a:gd name="csY10" fmla="*/ 1820564 h 2042704"/>
                <a:gd name="csX11" fmla="*/ 497037 w 5550932"/>
                <a:gd name="csY11" fmla="*/ 1734518 h 2042704"/>
                <a:gd name="csX12" fmla="*/ 488241 w 5550932"/>
                <a:gd name="csY12" fmla="*/ 1704204 h 2042704"/>
                <a:gd name="csX13" fmla="*/ 408890 w 5550932"/>
                <a:gd name="csY13" fmla="*/ 1704204 h 2042704"/>
                <a:gd name="csX14" fmla="*/ 0 w 5550932"/>
                <a:gd name="csY14" fmla="*/ 1295314 h 2042704"/>
                <a:gd name="csX15" fmla="*/ 0 w 5550932"/>
                <a:gd name="csY15" fmla="*/ 408890 h 2042704"/>
                <a:gd name="csX16" fmla="*/ 408890 w 5550932"/>
                <a:gd name="csY16" fmla="*/ 0 h 20427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5550932" h="2042704">
                  <a:moveTo>
                    <a:pt x="408890" y="0"/>
                  </a:moveTo>
                  <a:lnTo>
                    <a:pt x="5142042" y="0"/>
                  </a:lnTo>
                  <a:cubicBezTo>
                    <a:pt x="5367866" y="0"/>
                    <a:pt x="5550932" y="183066"/>
                    <a:pt x="5550932" y="408890"/>
                  </a:cubicBezTo>
                  <a:lnTo>
                    <a:pt x="5550932" y="1295314"/>
                  </a:lnTo>
                  <a:cubicBezTo>
                    <a:pt x="5550932" y="1521138"/>
                    <a:pt x="5367866" y="1704204"/>
                    <a:pt x="5142042" y="1704204"/>
                  </a:cubicBezTo>
                  <a:lnTo>
                    <a:pt x="884844" y="1704204"/>
                  </a:lnTo>
                  <a:lnTo>
                    <a:pt x="837867" y="1823859"/>
                  </a:lnTo>
                  <a:cubicBezTo>
                    <a:pt x="758146" y="1955062"/>
                    <a:pt x="613874" y="2042704"/>
                    <a:pt x="449131" y="2042704"/>
                  </a:cubicBezTo>
                  <a:lnTo>
                    <a:pt x="447045" y="2042599"/>
                  </a:lnTo>
                  <a:lnTo>
                    <a:pt x="450310" y="2037225"/>
                  </a:lnTo>
                  <a:cubicBezTo>
                    <a:pt x="485297" y="1972820"/>
                    <a:pt x="505171" y="1899013"/>
                    <a:pt x="505171" y="1820564"/>
                  </a:cubicBezTo>
                  <a:cubicBezTo>
                    <a:pt x="505171" y="1791145"/>
                    <a:pt x="502376" y="1762380"/>
                    <a:pt x="497037" y="1734518"/>
                  </a:cubicBezTo>
                  <a:lnTo>
                    <a:pt x="488241" y="1704204"/>
                  </a:lnTo>
                  <a:lnTo>
                    <a:pt x="408890" y="1704204"/>
                  </a:lnTo>
                  <a:cubicBezTo>
                    <a:pt x="183066" y="1704204"/>
                    <a:pt x="0" y="1521138"/>
                    <a:pt x="0" y="1295314"/>
                  </a:cubicBezTo>
                  <a:lnTo>
                    <a:pt x="0" y="408890"/>
                  </a:lnTo>
                  <a:cubicBezTo>
                    <a:pt x="0" y="183066"/>
                    <a:pt x="183066" y="0"/>
                    <a:pt x="408890" y="0"/>
                  </a:cubicBezTo>
                  <a:close/>
                </a:path>
              </a:pathLst>
            </a:custGeom>
            <a:solidFill>
              <a:schemeClr val="bg1">
                <a:alpha val="89737"/>
              </a:schemeClr>
            </a:solidFill>
            <a:ln>
              <a:noFill/>
            </a:ln>
            <a:effectLst>
              <a:outerShdw blurRad="137297" dist="38100" dir="2700000" algn="tl" rotWithShape="0">
                <a:schemeClr val="accent6">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p>
          </p:txBody>
        </p:sp>
        <p:sp>
          <p:nvSpPr>
            <p:cNvPr id="21" name="ZoneTexte 20">
              <a:extLst>
                <a:ext uri="{FF2B5EF4-FFF2-40B4-BE49-F238E27FC236}">
                  <a16:creationId xmlns:a16="http://schemas.microsoft.com/office/drawing/2014/main" id="{BF13E5B7-E42B-9974-E211-3EECD89546BC}"/>
                </a:ext>
              </a:extLst>
            </p:cNvPr>
            <p:cNvSpPr txBox="1"/>
            <p:nvPr/>
          </p:nvSpPr>
          <p:spPr>
            <a:xfrm>
              <a:off x="5435671" y="3902222"/>
              <a:ext cx="5528553" cy="1138773"/>
            </a:xfrm>
            <a:prstGeom prst="rect">
              <a:avLst/>
            </a:prstGeom>
            <a:noFill/>
          </p:spPr>
          <p:txBody>
            <a:bodyPr wrap="square">
              <a:spAutoFit/>
            </a:bodyPr>
            <a:lstStyle/>
            <a:p>
              <a:r>
                <a:rPr lang="fr-FR" b="1" dirty="0">
                  <a:solidFill>
                    <a:schemeClr val="dk1"/>
                  </a:solidFill>
                  <a:ea typeface="Calibri"/>
                  <a:cs typeface="Calibri"/>
                  <a:sym typeface="Calibri"/>
                </a:rPr>
                <a:t>Quelle sera la durée de l'effet ? ​</a:t>
              </a:r>
              <a:endParaRPr lang="fr-FR" sz="1400" b="1" dirty="0">
                <a:solidFill>
                  <a:schemeClr val="dk1"/>
                </a:solidFill>
                <a:ea typeface="Calibri"/>
                <a:cs typeface="Calibri"/>
                <a:sym typeface="Calibri"/>
              </a:endParaRPr>
            </a:p>
            <a:p>
              <a:endParaRPr lang="fr-FR" sz="1400" b="1" dirty="0">
                <a:solidFill>
                  <a:schemeClr val="dk1"/>
                </a:solidFill>
                <a:ea typeface="Calibri"/>
                <a:cs typeface="Calibri"/>
                <a:sym typeface="Calibri"/>
              </a:endParaRPr>
            </a:p>
            <a:p>
              <a:r>
                <a:rPr lang="fr-FR" b="1" dirty="0">
                  <a:solidFill>
                    <a:schemeClr val="dk1"/>
                  </a:solidFill>
                  <a:ea typeface="Calibri"/>
                  <a:cs typeface="Calibri"/>
                  <a:sym typeface="Calibri"/>
                </a:rPr>
                <a:t>À quelle fréquence faudra-t-il réadministrer le traitement ?</a:t>
              </a:r>
              <a:endParaRPr lang="fr-FR" b="1" dirty="0"/>
            </a:p>
          </p:txBody>
        </p:sp>
        <p:grpSp>
          <p:nvGrpSpPr>
            <p:cNvPr id="4" name="Groupe 3">
              <a:extLst>
                <a:ext uri="{FF2B5EF4-FFF2-40B4-BE49-F238E27FC236}">
                  <a16:creationId xmlns:a16="http://schemas.microsoft.com/office/drawing/2014/main" id="{0D28D32D-85E9-68E7-AD78-227B84D95871}"/>
                </a:ext>
              </a:extLst>
            </p:cNvPr>
            <p:cNvGrpSpPr/>
            <p:nvPr/>
          </p:nvGrpSpPr>
          <p:grpSpPr>
            <a:xfrm>
              <a:off x="4470984" y="4072961"/>
              <a:ext cx="797296" cy="797296"/>
              <a:chOff x="4470984" y="4072961"/>
              <a:chExt cx="797296" cy="797296"/>
            </a:xfrm>
          </p:grpSpPr>
          <p:sp>
            <p:nvSpPr>
              <p:cNvPr id="22" name="Ellipse 21">
                <a:extLst>
                  <a:ext uri="{FF2B5EF4-FFF2-40B4-BE49-F238E27FC236}">
                    <a16:creationId xmlns:a16="http://schemas.microsoft.com/office/drawing/2014/main" id="{8D1649B7-B4CE-A067-4239-E7EE2C2E777A}"/>
                  </a:ext>
                </a:extLst>
              </p:cNvPr>
              <p:cNvSpPr/>
              <p:nvPr/>
            </p:nvSpPr>
            <p:spPr>
              <a:xfrm>
                <a:off x="4470984" y="4072961"/>
                <a:ext cx="797296" cy="797296"/>
              </a:xfrm>
              <a:prstGeom prst="ellipse">
                <a:avLst/>
              </a:prstGeom>
              <a:solidFill>
                <a:srgbClr val="37A4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3" name="Graphique 22" descr="Sablier 30% avec un remplissage uni">
                <a:extLst>
                  <a:ext uri="{FF2B5EF4-FFF2-40B4-BE49-F238E27FC236}">
                    <a16:creationId xmlns:a16="http://schemas.microsoft.com/office/drawing/2014/main" id="{755CAAE9-6F43-0A36-F31A-E1B613E4548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575386" y="4177363"/>
                <a:ext cx="588492" cy="588490"/>
              </a:xfrm>
              <a:prstGeom prst="rect">
                <a:avLst/>
              </a:prstGeom>
            </p:spPr>
          </p:pic>
        </p:grpSp>
        <p:sp>
          <p:nvSpPr>
            <p:cNvPr id="27" name="ZoneTexte 26">
              <a:extLst>
                <a:ext uri="{FF2B5EF4-FFF2-40B4-BE49-F238E27FC236}">
                  <a16:creationId xmlns:a16="http://schemas.microsoft.com/office/drawing/2014/main" id="{F1FF258C-BAD3-03AA-5773-32D405C7B101}"/>
                </a:ext>
              </a:extLst>
            </p:cNvPr>
            <p:cNvSpPr txBox="1"/>
            <p:nvPr/>
          </p:nvSpPr>
          <p:spPr>
            <a:xfrm rot="286883">
              <a:off x="10015885" y="3753362"/>
              <a:ext cx="846198" cy="1363429"/>
            </a:xfrm>
            <a:custGeom>
              <a:avLst/>
              <a:gdLst/>
              <a:ahLst/>
              <a:cxnLst/>
              <a:rect l="l" t="t" r="r" b="b"/>
              <a:pathLst>
                <a:path w="748361" h="1205789">
                  <a:moveTo>
                    <a:pt x="380315" y="921868"/>
                  </a:moveTo>
                  <a:cubicBezTo>
                    <a:pt x="457429" y="921868"/>
                    <a:pt x="522275" y="986714"/>
                    <a:pt x="522275" y="1063828"/>
                  </a:cubicBezTo>
                  <a:cubicBezTo>
                    <a:pt x="522275" y="1140943"/>
                    <a:pt x="457429" y="1205789"/>
                    <a:pt x="380315" y="1205789"/>
                  </a:cubicBezTo>
                  <a:cubicBezTo>
                    <a:pt x="303200" y="1205789"/>
                    <a:pt x="238354" y="1140943"/>
                    <a:pt x="238354" y="1063828"/>
                  </a:cubicBezTo>
                  <a:cubicBezTo>
                    <a:pt x="238354" y="986714"/>
                    <a:pt x="303200" y="921868"/>
                    <a:pt x="380315" y="921868"/>
                  </a:cubicBezTo>
                  <a:close/>
                  <a:moveTo>
                    <a:pt x="383820" y="0"/>
                  </a:moveTo>
                  <a:cubicBezTo>
                    <a:pt x="609905" y="0"/>
                    <a:pt x="748361" y="113919"/>
                    <a:pt x="748361" y="276911"/>
                  </a:cubicBezTo>
                  <a:cubicBezTo>
                    <a:pt x="748361" y="532790"/>
                    <a:pt x="455676" y="552069"/>
                    <a:pt x="455676" y="699287"/>
                  </a:cubicBezTo>
                  <a:cubicBezTo>
                    <a:pt x="455676" y="727329"/>
                    <a:pt x="469697" y="757123"/>
                    <a:pt x="487223" y="772897"/>
                  </a:cubicBezTo>
                  <a:lnTo>
                    <a:pt x="296190" y="828980"/>
                  </a:lnTo>
                  <a:cubicBezTo>
                    <a:pt x="259385" y="788670"/>
                    <a:pt x="238354" y="736092"/>
                    <a:pt x="238354" y="674751"/>
                  </a:cubicBezTo>
                  <a:cubicBezTo>
                    <a:pt x="238354" y="466192"/>
                    <a:pt x="494234" y="441655"/>
                    <a:pt x="494234" y="320726"/>
                  </a:cubicBezTo>
                  <a:cubicBezTo>
                    <a:pt x="494234" y="266395"/>
                    <a:pt x="453924" y="220827"/>
                    <a:pt x="357531" y="220827"/>
                  </a:cubicBezTo>
                  <a:cubicBezTo>
                    <a:pt x="269901" y="220827"/>
                    <a:pt x="196292" y="264643"/>
                    <a:pt x="141961" y="329489"/>
                  </a:cubicBezTo>
                  <a:lnTo>
                    <a:pt x="0" y="170002"/>
                  </a:lnTo>
                  <a:cubicBezTo>
                    <a:pt x="92888" y="61341"/>
                    <a:pt x="233096" y="0"/>
                    <a:pt x="383820" y="0"/>
                  </a:cubicBezTo>
                  <a:close/>
                </a:path>
              </a:pathLst>
            </a:custGeom>
            <a:solidFill>
              <a:schemeClr val="accent6">
                <a:alpha val="9992"/>
              </a:schemeClr>
            </a:solidFill>
            <a:ln w="12700">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fr-FR" sz="13800" b="1" dirty="0">
                <a:latin typeface="Proxima Nova Rg" panose="02000506030000020004" pitchFamily="2" charset="0"/>
              </a:endParaRPr>
            </a:p>
          </p:txBody>
        </p:sp>
      </p:grpSp>
      <p:grpSp>
        <p:nvGrpSpPr>
          <p:cNvPr id="6" name="Groupe 5">
            <a:extLst>
              <a:ext uri="{FF2B5EF4-FFF2-40B4-BE49-F238E27FC236}">
                <a16:creationId xmlns:a16="http://schemas.microsoft.com/office/drawing/2014/main" id="{33ECA7E5-E6BD-5F1E-020B-76F66A2886E4}"/>
              </a:ext>
            </a:extLst>
          </p:cNvPr>
          <p:cNvGrpSpPr/>
          <p:nvPr/>
        </p:nvGrpSpPr>
        <p:grpSpPr>
          <a:xfrm>
            <a:off x="655272" y="1280287"/>
            <a:ext cx="8485898" cy="560523"/>
            <a:chOff x="655272" y="1280287"/>
            <a:chExt cx="8485898" cy="560523"/>
          </a:xfrm>
        </p:grpSpPr>
        <p:sp>
          <p:nvSpPr>
            <p:cNvPr id="8" name="Ellipse 7">
              <a:extLst>
                <a:ext uri="{FF2B5EF4-FFF2-40B4-BE49-F238E27FC236}">
                  <a16:creationId xmlns:a16="http://schemas.microsoft.com/office/drawing/2014/main" id="{30CE266E-9305-72C5-715F-2FCB6E8AFB7B}"/>
                </a:ext>
              </a:extLst>
            </p:cNvPr>
            <p:cNvSpPr/>
            <p:nvPr/>
          </p:nvSpPr>
          <p:spPr>
            <a:xfrm>
              <a:off x="655272" y="1292458"/>
              <a:ext cx="548352" cy="548352"/>
            </a:xfrm>
            <a:prstGeom prst="ellipse">
              <a:avLst/>
            </a:prstGeom>
            <a:solidFill>
              <a:schemeClr val="bg1"/>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a:extLst>
                <a:ext uri="{FF2B5EF4-FFF2-40B4-BE49-F238E27FC236}">
                  <a16:creationId xmlns:a16="http://schemas.microsoft.com/office/drawing/2014/main" id="{D5AFF1DA-1CE8-8735-CCBF-DFFCF90D9807}"/>
                </a:ext>
              </a:extLst>
            </p:cNvPr>
            <p:cNvSpPr txBox="1"/>
            <p:nvPr/>
          </p:nvSpPr>
          <p:spPr>
            <a:xfrm>
              <a:off x="1250006" y="1280287"/>
              <a:ext cx="7891164" cy="523220"/>
            </a:xfrm>
            <a:prstGeom prst="rect">
              <a:avLst/>
            </a:prstGeom>
            <a:noFill/>
          </p:spPr>
          <p:txBody>
            <a:bodyPr wrap="square" lIns="91440" tIns="45720" rIns="91440" bIns="45720" rtlCol="0" anchor="t">
              <a:spAutoFit/>
            </a:bodyPr>
            <a:lstStyle/>
            <a:p>
              <a:pPr lvl="0">
                <a:buClr>
                  <a:srgbClr val="00B0F0"/>
                </a:buClr>
                <a:buSzPts val="2400"/>
              </a:pPr>
              <a:r>
                <a:rPr lang="fr-FR" sz="2800" b="1" dirty="0">
                  <a:solidFill>
                    <a:schemeClr val="accent4"/>
                  </a:solidFill>
                  <a:ea typeface="Calibri"/>
                  <a:cs typeface="Calibri"/>
                  <a:sym typeface="Calibri"/>
                </a:rPr>
                <a:t>Les thérapies par </a:t>
              </a:r>
              <a:r>
                <a:rPr lang="fr-FR" sz="2800" b="1" dirty="0">
                  <a:solidFill>
                    <a:schemeClr val="accent1"/>
                  </a:solidFill>
                  <a:ea typeface="Calibri"/>
                  <a:cs typeface="Calibri"/>
                  <a:sym typeface="Calibri"/>
                </a:rPr>
                <a:t>ARNm</a:t>
              </a:r>
              <a:endParaRPr lang="fr-FR" sz="2800" b="1" dirty="0">
                <a:solidFill>
                  <a:schemeClr val="accent4"/>
                </a:solidFill>
                <a:ea typeface="Calibri"/>
                <a:cs typeface="Calibri"/>
                <a:sym typeface="Calibri"/>
              </a:endParaRPr>
            </a:p>
          </p:txBody>
        </p:sp>
        <p:pic>
          <p:nvPicPr>
            <p:cNvPr id="28" name="Image 27">
              <a:extLst>
                <a:ext uri="{FF2B5EF4-FFF2-40B4-BE49-F238E27FC236}">
                  <a16:creationId xmlns:a16="http://schemas.microsoft.com/office/drawing/2014/main" id="{774C3581-BA1E-4B41-9DC1-DD900D22F14A}"/>
                </a:ext>
              </a:extLst>
            </p:cNvPr>
            <p:cNvPicPr>
              <a:picLocks noChangeAspect="1"/>
            </p:cNvPicPr>
            <p:nvPr/>
          </p:nvPicPr>
          <p:blipFill>
            <a:blip r:embed="rId4"/>
            <a:stretch>
              <a:fillRect/>
            </a:stretch>
          </p:blipFill>
          <p:spPr>
            <a:xfrm rot="2216404">
              <a:off x="860686" y="1315800"/>
              <a:ext cx="146952" cy="497583"/>
            </a:xfrm>
            <a:prstGeom prst="rect">
              <a:avLst/>
            </a:prstGeom>
          </p:spPr>
        </p:pic>
      </p:grpSp>
      <p:sp>
        <p:nvSpPr>
          <p:cNvPr id="2" name="Titre 1">
            <a:extLst>
              <a:ext uri="{FF2B5EF4-FFF2-40B4-BE49-F238E27FC236}">
                <a16:creationId xmlns:a16="http://schemas.microsoft.com/office/drawing/2014/main" id="{9600C6D5-84D2-9E5C-488E-D885F58B10F7}"/>
              </a:ext>
            </a:extLst>
          </p:cNvPr>
          <p:cNvSpPr txBox="1">
            <a:spLocks noGrp="1"/>
          </p:cNvSpPr>
          <p:nvPr>
            <p:ph type="title" idx="4294967295"/>
          </p:nvPr>
        </p:nvSpPr>
        <p:spPr>
          <a:xfrm>
            <a:off x="655272" y="354856"/>
            <a:ext cx="7400144" cy="692468"/>
          </a:xfrm>
          <a:prstGeom prst="roundRect">
            <a:avLst>
              <a:gd name="adj" fmla="val 50000"/>
            </a:avLst>
          </a:prstGeom>
          <a:solidFill>
            <a:schemeClr val="tx1"/>
          </a:solid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schemeClr val="bg1"/>
                </a:solidFill>
                <a:effectLst/>
                <a:uLnTx/>
                <a:uFillTx/>
                <a:latin typeface="+mn-lt"/>
                <a:ea typeface="+mn-ea"/>
                <a:cs typeface="Readex Pro"/>
              </a:rPr>
              <a:t>Questions autour de la thérapie génique </a:t>
            </a:r>
            <a:endParaRPr kumimoji="0" lang="fr-FR" sz="3200" b="1" i="0" u="none" strike="noStrike" kern="1200" cap="none" spc="0" normalizeH="0" baseline="0" noProof="0" dirty="0">
              <a:ln>
                <a:noFill/>
              </a:ln>
              <a:solidFill>
                <a:schemeClr val="bg1"/>
              </a:solidFill>
              <a:effectLst/>
              <a:uLnTx/>
              <a:uFillTx/>
              <a:latin typeface="+mn-lt"/>
              <a:ea typeface="+mn-ea"/>
              <a:cs typeface="Readex Pro" pitchFamily="2" charset="-78"/>
            </a:endParaRPr>
          </a:p>
        </p:txBody>
      </p:sp>
    </p:spTree>
    <p:extLst>
      <p:ext uri="{BB962C8B-B14F-4D97-AF65-F5344CB8AC3E}">
        <p14:creationId xmlns:p14="http://schemas.microsoft.com/office/powerpoint/2010/main" val="355663446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par>
                          <p:cTn id="11" fill="hold">
                            <p:stCondLst>
                              <p:cond delay="0"/>
                            </p:stCondLst>
                            <p:childTnLst>
                              <p:par>
                                <p:cTn id="12" presetID="47" presetClass="entr" presetSubtype="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anim calcmode="lin" valueType="num">
                                      <p:cBhvr>
                                        <p:cTn id="15" dur="500" fill="hold"/>
                                        <p:tgtEl>
                                          <p:spTgt spid="6"/>
                                        </p:tgtEl>
                                        <p:attrNameLst>
                                          <p:attrName>ppt_x</p:attrName>
                                        </p:attrNameLst>
                                      </p:cBhvr>
                                      <p:tavLst>
                                        <p:tav tm="0">
                                          <p:val>
                                            <p:strVal val="#ppt_x"/>
                                          </p:val>
                                        </p:tav>
                                        <p:tav tm="100000">
                                          <p:val>
                                            <p:strVal val="#ppt_x"/>
                                          </p:val>
                                        </p:tav>
                                      </p:tavLst>
                                    </p:anim>
                                    <p:anim calcmode="lin" valueType="num">
                                      <p:cBhvr>
                                        <p:cTn id="16"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2" presetClass="entr" presetSubtype="8"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p:tgtEl>
                                          <p:spTgt spid="9"/>
                                        </p:tgtEl>
                                        <p:attrNameLst>
                                          <p:attrName>ppt_x</p:attrName>
                                        </p:attrNameLst>
                                      </p:cBhvr>
                                      <p:tavLst>
                                        <p:tav tm="0">
                                          <p:val>
                                            <p:strVal val="#ppt_x-#ppt_w*1.125000"/>
                                          </p:val>
                                        </p:tav>
                                        <p:tav tm="100000">
                                          <p:val>
                                            <p:strVal val="#ppt_x"/>
                                          </p:val>
                                        </p:tav>
                                      </p:tavLst>
                                    </p:anim>
                                    <p:animEffect transition="in" filter="wipe(right)">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2"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p:tgtEl>
                                          <p:spTgt spid="10"/>
                                        </p:tgtEl>
                                        <p:attrNameLst>
                                          <p:attrName>ppt_x</p:attrName>
                                        </p:attrNameLst>
                                      </p:cBhvr>
                                      <p:tavLst>
                                        <p:tav tm="0">
                                          <p:val>
                                            <p:strVal val="#ppt_x+#ppt_w*1.125000"/>
                                          </p:val>
                                        </p:tav>
                                        <p:tav tm="100000">
                                          <p:val>
                                            <p:strVal val="#ppt_x"/>
                                          </p:val>
                                        </p:tav>
                                      </p:tavLst>
                                    </p:anim>
                                    <p:animEffect transition="in" filter="wipe(left)">
                                      <p:cBhvr>
                                        <p:cTn id="2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8CA71-503C-BFF8-5DF9-3ADBF5C73B84}"/>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6F2C6AE5-474B-FED8-8095-BDF6F983C382}"/>
              </a:ext>
            </a:extLst>
          </p:cNvPr>
          <p:cNvSpPr txBox="1"/>
          <p:nvPr/>
        </p:nvSpPr>
        <p:spPr>
          <a:xfrm rot="704855">
            <a:off x="9655686" y="244136"/>
            <a:ext cx="941932" cy="1517678"/>
          </a:xfrm>
          <a:custGeom>
            <a:avLst/>
            <a:gdLst/>
            <a:ahLst/>
            <a:cxnLst/>
            <a:rect l="l" t="t" r="r" b="b"/>
            <a:pathLst>
              <a:path w="748361" h="1205789">
                <a:moveTo>
                  <a:pt x="380315" y="921868"/>
                </a:moveTo>
                <a:cubicBezTo>
                  <a:pt x="457429" y="921868"/>
                  <a:pt x="522275" y="986714"/>
                  <a:pt x="522275" y="1063828"/>
                </a:cubicBezTo>
                <a:cubicBezTo>
                  <a:pt x="522275" y="1140943"/>
                  <a:pt x="457429" y="1205789"/>
                  <a:pt x="380315" y="1205789"/>
                </a:cubicBezTo>
                <a:cubicBezTo>
                  <a:pt x="303200" y="1205789"/>
                  <a:pt x="238354" y="1140943"/>
                  <a:pt x="238354" y="1063828"/>
                </a:cubicBezTo>
                <a:cubicBezTo>
                  <a:pt x="238354" y="986714"/>
                  <a:pt x="303200" y="921868"/>
                  <a:pt x="380315" y="921868"/>
                </a:cubicBezTo>
                <a:close/>
                <a:moveTo>
                  <a:pt x="383820" y="0"/>
                </a:moveTo>
                <a:cubicBezTo>
                  <a:pt x="609905" y="0"/>
                  <a:pt x="748361" y="113919"/>
                  <a:pt x="748361" y="276911"/>
                </a:cubicBezTo>
                <a:cubicBezTo>
                  <a:pt x="748361" y="532790"/>
                  <a:pt x="455676" y="552069"/>
                  <a:pt x="455676" y="699287"/>
                </a:cubicBezTo>
                <a:cubicBezTo>
                  <a:pt x="455676" y="727329"/>
                  <a:pt x="469697" y="757123"/>
                  <a:pt x="487223" y="772897"/>
                </a:cubicBezTo>
                <a:lnTo>
                  <a:pt x="296190" y="828980"/>
                </a:lnTo>
                <a:cubicBezTo>
                  <a:pt x="259385" y="788670"/>
                  <a:pt x="238354" y="736092"/>
                  <a:pt x="238354" y="674751"/>
                </a:cubicBezTo>
                <a:cubicBezTo>
                  <a:pt x="238354" y="466192"/>
                  <a:pt x="494234" y="441655"/>
                  <a:pt x="494234" y="320726"/>
                </a:cubicBezTo>
                <a:cubicBezTo>
                  <a:pt x="494234" y="266395"/>
                  <a:pt x="453924" y="220827"/>
                  <a:pt x="357531" y="220827"/>
                </a:cubicBezTo>
                <a:cubicBezTo>
                  <a:pt x="269901" y="220827"/>
                  <a:pt x="196292" y="264643"/>
                  <a:pt x="141961" y="329489"/>
                </a:cubicBezTo>
                <a:lnTo>
                  <a:pt x="0" y="170002"/>
                </a:lnTo>
                <a:cubicBezTo>
                  <a:pt x="92888" y="61341"/>
                  <a:pt x="233096" y="0"/>
                  <a:pt x="383820" y="0"/>
                </a:cubicBezTo>
                <a:close/>
              </a:path>
            </a:pathLst>
          </a:custGeom>
          <a:noFill/>
          <a:ln w="12700">
            <a:solidFill>
              <a:schemeClr val="accent3">
                <a:lumMod val="60000"/>
                <a:lumOff val="40000"/>
              </a:schemeClr>
            </a:solid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fr-FR" sz="13800" b="1" dirty="0">
              <a:latin typeface="Proxima Nova Rg" panose="02000506030000020004" pitchFamily="2" charset="0"/>
            </a:endParaRPr>
          </a:p>
        </p:txBody>
      </p:sp>
      <p:sp>
        <p:nvSpPr>
          <p:cNvPr id="7" name="ZoneTexte 6">
            <a:extLst>
              <a:ext uri="{FF2B5EF4-FFF2-40B4-BE49-F238E27FC236}">
                <a16:creationId xmlns:a16="http://schemas.microsoft.com/office/drawing/2014/main" id="{5968C7EF-2527-7715-A3D7-E16A5FCBEEC3}"/>
              </a:ext>
            </a:extLst>
          </p:cNvPr>
          <p:cNvSpPr txBox="1"/>
          <p:nvPr/>
        </p:nvSpPr>
        <p:spPr>
          <a:xfrm rot="21147676">
            <a:off x="8783137" y="915170"/>
            <a:ext cx="695104" cy="1119980"/>
          </a:xfrm>
          <a:custGeom>
            <a:avLst/>
            <a:gdLst/>
            <a:ahLst/>
            <a:cxnLst/>
            <a:rect l="l" t="t" r="r" b="b"/>
            <a:pathLst>
              <a:path w="748361" h="1205789">
                <a:moveTo>
                  <a:pt x="380315" y="921868"/>
                </a:moveTo>
                <a:cubicBezTo>
                  <a:pt x="457429" y="921868"/>
                  <a:pt x="522275" y="986714"/>
                  <a:pt x="522275" y="1063828"/>
                </a:cubicBezTo>
                <a:cubicBezTo>
                  <a:pt x="522275" y="1140943"/>
                  <a:pt x="457429" y="1205789"/>
                  <a:pt x="380315" y="1205789"/>
                </a:cubicBezTo>
                <a:cubicBezTo>
                  <a:pt x="303200" y="1205789"/>
                  <a:pt x="238354" y="1140943"/>
                  <a:pt x="238354" y="1063828"/>
                </a:cubicBezTo>
                <a:cubicBezTo>
                  <a:pt x="238354" y="986714"/>
                  <a:pt x="303200" y="921868"/>
                  <a:pt x="380315" y="921868"/>
                </a:cubicBezTo>
                <a:close/>
                <a:moveTo>
                  <a:pt x="383820" y="0"/>
                </a:moveTo>
                <a:cubicBezTo>
                  <a:pt x="609905" y="0"/>
                  <a:pt x="748361" y="113919"/>
                  <a:pt x="748361" y="276911"/>
                </a:cubicBezTo>
                <a:cubicBezTo>
                  <a:pt x="748361" y="532790"/>
                  <a:pt x="455676" y="552069"/>
                  <a:pt x="455676" y="699287"/>
                </a:cubicBezTo>
                <a:cubicBezTo>
                  <a:pt x="455676" y="727329"/>
                  <a:pt x="469697" y="757123"/>
                  <a:pt x="487223" y="772897"/>
                </a:cubicBezTo>
                <a:lnTo>
                  <a:pt x="296190" y="828980"/>
                </a:lnTo>
                <a:cubicBezTo>
                  <a:pt x="259385" y="788670"/>
                  <a:pt x="238354" y="736092"/>
                  <a:pt x="238354" y="674751"/>
                </a:cubicBezTo>
                <a:cubicBezTo>
                  <a:pt x="238354" y="466192"/>
                  <a:pt x="494234" y="441655"/>
                  <a:pt x="494234" y="320726"/>
                </a:cubicBezTo>
                <a:cubicBezTo>
                  <a:pt x="494234" y="266395"/>
                  <a:pt x="453924" y="220827"/>
                  <a:pt x="357531" y="220827"/>
                </a:cubicBezTo>
                <a:cubicBezTo>
                  <a:pt x="269901" y="220827"/>
                  <a:pt x="196292" y="264643"/>
                  <a:pt x="141961" y="329489"/>
                </a:cubicBezTo>
                <a:lnTo>
                  <a:pt x="0" y="170002"/>
                </a:lnTo>
                <a:cubicBezTo>
                  <a:pt x="92888" y="61341"/>
                  <a:pt x="233096" y="0"/>
                  <a:pt x="383820" y="0"/>
                </a:cubicBezTo>
                <a:close/>
              </a:path>
            </a:pathLst>
          </a:custGeom>
          <a:noFill/>
          <a:ln w="12700">
            <a:solidFill>
              <a:schemeClr val="accent5">
                <a:lumMod val="60000"/>
                <a:lumOff val="40000"/>
              </a:schemeClr>
            </a:solid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fr-FR" sz="13800" b="1" dirty="0">
              <a:latin typeface="Proxima Nova Rg" panose="02000506030000020004" pitchFamily="2" charset="0"/>
            </a:endParaRPr>
          </a:p>
        </p:txBody>
      </p:sp>
      <p:sp>
        <p:nvSpPr>
          <p:cNvPr id="8" name="ZoneTexte 7">
            <a:extLst>
              <a:ext uri="{FF2B5EF4-FFF2-40B4-BE49-F238E27FC236}">
                <a16:creationId xmlns:a16="http://schemas.microsoft.com/office/drawing/2014/main" id="{27FEC159-BC3D-5BC3-4259-1CA6000DC3DC}"/>
              </a:ext>
            </a:extLst>
          </p:cNvPr>
          <p:cNvSpPr txBox="1"/>
          <p:nvPr/>
        </p:nvSpPr>
        <p:spPr>
          <a:xfrm rot="2321614">
            <a:off x="10469212" y="1337419"/>
            <a:ext cx="626089" cy="1008780"/>
          </a:xfrm>
          <a:custGeom>
            <a:avLst/>
            <a:gdLst/>
            <a:ahLst/>
            <a:cxnLst/>
            <a:rect l="l" t="t" r="r" b="b"/>
            <a:pathLst>
              <a:path w="748361" h="1205789">
                <a:moveTo>
                  <a:pt x="380315" y="921868"/>
                </a:moveTo>
                <a:cubicBezTo>
                  <a:pt x="457429" y="921868"/>
                  <a:pt x="522275" y="986714"/>
                  <a:pt x="522275" y="1063828"/>
                </a:cubicBezTo>
                <a:cubicBezTo>
                  <a:pt x="522275" y="1140943"/>
                  <a:pt x="457429" y="1205789"/>
                  <a:pt x="380315" y="1205789"/>
                </a:cubicBezTo>
                <a:cubicBezTo>
                  <a:pt x="303200" y="1205789"/>
                  <a:pt x="238354" y="1140943"/>
                  <a:pt x="238354" y="1063828"/>
                </a:cubicBezTo>
                <a:cubicBezTo>
                  <a:pt x="238354" y="986714"/>
                  <a:pt x="303200" y="921868"/>
                  <a:pt x="380315" y="921868"/>
                </a:cubicBezTo>
                <a:close/>
                <a:moveTo>
                  <a:pt x="383820" y="0"/>
                </a:moveTo>
                <a:cubicBezTo>
                  <a:pt x="609905" y="0"/>
                  <a:pt x="748361" y="113919"/>
                  <a:pt x="748361" y="276911"/>
                </a:cubicBezTo>
                <a:cubicBezTo>
                  <a:pt x="748361" y="532790"/>
                  <a:pt x="455676" y="552069"/>
                  <a:pt x="455676" y="699287"/>
                </a:cubicBezTo>
                <a:cubicBezTo>
                  <a:pt x="455676" y="727329"/>
                  <a:pt x="469697" y="757123"/>
                  <a:pt x="487223" y="772897"/>
                </a:cubicBezTo>
                <a:lnTo>
                  <a:pt x="296190" y="828980"/>
                </a:lnTo>
                <a:cubicBezTo>
                  <a:pt x="259385" y="788670"/>
                  <a:pt x="238354" y="736092"/>
                  <a:pt x="238354" y="674751"/>
                </a:cubicBezTo>
                <a:cubicBezTo>
                  <a:pt x="238354" y="466192"/>
                  <a:pt x="494234" y="441655"/>
                  <a:pt x="494234" y="320726"/>
                </a:cubicBezTo>
                <a:cubicBezTo>
                  <a:pt x="494234" y="266395"/>
                  <a:pt x="453924" y="220827"/>
                  <a:pt x="357531" y="220827"/>
                </a:cubicBezTo>
                <a:cubicBezTo>
                  <a:pt x="269901" y="220827"/>
                  <a:pt x="196292" y="264643"/>
                  <a:pt x="141961" y="329489"/>
                </a:cubicBezTo>
                <a:lnTo>
                  <a:pt x="0" y="170002"/>
                </a:lnTo>
                <a:cubicBezTo>
                  <a:pt x="92888" y="61341"/>
                  <a:pt x="233096" y="0"/>
                  <a:pt x="383820" y="0"/>
                </a:cubicBezTo>
                <a:close/>
              </a:path>
            </a:pathLst>
          </a:custGeom>
          <a:noFill/>
          <a:ln w="12700">
            <a:solidFill>
              <a:schemeClr val="tx2">
                <a:lumMod val="60000"/>
                <a:lumOff val="40000"/>
              </a:schemeClr>
            </a:solid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fr-FR" sz="13800" b="1" dirty="0">
              <a:latin typeface="Proxima Nova Rg" panose="02000506030000020004" pitchFamily="2" charset="0"/>
            </a:endParaRPr>
          </a:p>
        </p:txBody>
      </p:sp>
      <p:sp>
        <p:nvSpPr>
          <p:cNvPr id="2" name="Titre 1">
            <a:extLst>
              <a:ext uri="{FF2B5EF4-FFF2-40B4-BE49-F238E27FC236}">
                <a16:creationId xmlns:a16="http://schemas.microsoft.com/office/drawing/2014/main" id="{8CB45437-83FD-60F9-84A3-34FBE89873BE}"/>
              </a:ext>
            </a:extLst>
          </p:cNvPr>
          <p:cNvSpPr txBox="1">
            <a:spLocks noGrp="1"/>
          </p:cNvSpPr>
          <p:nvPr>
            <p:ph type="title" idx="4294967295"/>
          </p:nvPr>
        </p:nvSpPr>
        <p:spPr>
          <a:xfrm>
            <a:off x="655272" y="354856"/>
            <a:ext cx="7400144" cy="692468"/>
          </a:xfrm>
          <a:prstGeom prst="roundRect">
            <a:avLst>
              <a:gd name="adj" fmla="val 50000"/>
            </a:avLst>
          </a:prstGeom>
          <a:solidFill>
            <a:schemeClr val="tx1"/>
          </a:solid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schemeClr val="bg1"/>
                </a:solidFill>
                <a:effectLst/>
                <a:uLnTx/>
                <a:uFillTx/>
                <a:latin typeface="+mn-lt"/>
                <a:ea typeface="+mn-ea"/>
                <a:cs typeface="Readex Pro"/>
              </a:rPr>
              <a:t>Questions autour de la thérapie génique </a:t>
            </a:r>
            <a:endParaRPr kumimoji="0" lang="fr-FR" sz="3200" b="1" i="0" u="none" strike="noStrike" kern="1200" cap="none" spc="0" normalizeH="0" baseline="0" noProof="0" dirty="0">
              <a:ln>
                <a:noFill/>
              </a:ln>
              <a:solidFill>
                <a:schemeClr val="bg1"/>
              </a:solidFill>
              <a:effectLst/>
              <a:uLnTx/>
              <a:uFillTx/>
              <a:latin typeface="+mn-lt"/>
              <a:ea typeface="+mn-ea"/>
              <a:cs typeface="Readex Pro" pitchFamily="2" charset="-78"/>
            </a:endParaRPr>
          </a:p>
        </p:txBody>
      </p:sp>
      <p:grpSp>
        <p:nvGrpSpPr>
          <p:cNvPr id="22" name="Groupe 21">
            <a:extLst>
              <a:ext uri="{FF2B5EF4-FFF2-40B4-BE49-F238E27FC236}">
                <a16:creationId xmlns:a16="http://schemas.microsoft.com/office/drawing/2014/main" id="{A4854008-682B-B9CA-3DE6-8DEFFD014581}"/>
              </a:ext>
            </a:extLst>
          </p:cNvPr>
          <p:cNvGrpSpPr/>
          <p:nvPr/>
        </p:nvGrpSpPr>
        <p:grpSpPr>
          <a:xfrm>
            <a:off x="1496083" y="1274242"/>
            <a:ext cx="5549513" cy="1672497"/>
            <a:chOff x="1496083" y="1274242"/>
            <a:chExt cx="5549513" cy="1672497"/>
          </a:xfrm>
        </p:grpSpPr>
        <p:grpSp>
          <p:nvGrpSpPr>
            <p:cNvPr id="12" name="Groupe 11">
              <a:extLst>
                <a:ext uri="{FF2B5EF4-FFF2-40B4-BE49-F238E27FC236}">
                  <a16:creationId xmlns:a16="http://schemas.microsoft.com/office/drawing/2014/main" id="{07BECFE8-C38B-DEEE-216C-8ECFD56081EA}"/>
                </a:ext>
              </a:extLst>
            </p:cNvPr>
            <p:cNvGrpSpPr/>
            <p:nvPr/>
          </p:nvGrpSpPr>
          <p:grpSpPr>
            <a:xfrm>
              <a:off x="1496083" y="1274242"/>
              <a:ext cx="5549513" cy="1672497"/>
              <a:chOff x="1053448" y="1330010"/>
              <a:chExt cx="6964660" cy="2098990"/>
            </a:xfrm>
          </p:grpSpPr>
          <p:sp>
            <p:nvSpPr>
              <p:cNvPr id="3" name="Forme libre 2">
                <a:extLst>
                  <a:ext uri="{FF2B5EF4-FFF2-40B4-BE49-F238E27FC236}">
                    <a16:creationId xmlns:a16="http://schemas.microsoft.com/office/drawing/2014/main" id="{D6A58766-7F9B-DB7A-A742-F89C5A2DAF61}"/>
                  </a:ext>
                </a:extLst>
              </p:cNvPr>
              <p:cNvSpPr/>
              <p:nvPr/>
            </p:nvSpPr>
            <p:spPr>
              <a:xfrm>
                <a:off x="1053448" y="1330010"/>
                <a:ext cx="6964660" cy="2098990"/>
              </a:xfrm>
              <a:custGeom>
                <a:avLst/>
                <a:gdLst>
                  <a:gd name="csX0" fmla="*/ 408890 w 5550932"/>
                  <a:gd name="csY0" fmla="*/ 0 h 2042704"/>
                  <a:gd name="csX1" fmla="*/ 5142042 w 5550932"/>
                  <a:gd name="csY1" fmla="*/ 0 h 2042704"/>
                  <a:gd name="csX2" fmla="*/ 5550932 w 5550932"/>
                  <a:gd name="csY2" fmla="*/ 408890 h 2042704"/>
                  <a:gd name="csX3" fmla="*/ 5550932 w 5550932"/>
                  <a:gd name="csY3" fmla="*/ 1295314 h 2042704"/>
                  <a:gd name="csX4" fmla="*/ 5142042 w 5550932"/>
                  <a:gd name="csY4" fmla="*/ 1704204 h 2042704"/>
                  <a:gd name="csX5" fmla="*/ 884844 w 5550932"/>
                  <a:gd name="csY5" fmla="*/ 1704204 h 2042704"/>
                  <a:gd name="csX6" fmla="*/ 837867 w 5550932"/>
                  <a:gd name="csY6" fmla="*/ 1823859 h 2042704"/>
                  <a:gd name="csX7" fmla="*/ 449131 w 5550932"/>
                  <a:gd name="csY7" fmla="*/ 2042704 h 2042704"/>
                  <a:gd name="csX8" fmla="*/ 447045 w 5550932"/>
                  <a:gd name="csY8" fmla="*/ 2042599 h 2042704"/>
                  <a:gd name="csX9" fmla="*/ 450310 w 5550932"/>
                  <a:gd name="csY9" fmla="*/ 2037225 h 2042704"/>
                  <a:gd name="csX10" fmla="*/ 505171 w 5550932"/>
                  <a:gd name="csY10" fmla="*/ 1820564 h 2042704"/>
                  <a:gd name="csX11" fmla="*/ 497037 w 5550932"/>
                  <a:gd name="csY11" fmla="*/ 1734518 h 2042704"/>
                  <a:gd name="csX12" fmla="*/ 488241 w 5550932"/>
                  <a:gd name="csY12" fmla="*/ 1704204 h 2042704"/>
                  <a:gd name="csX13" fmla="*/ 408890 w 5550932"/>
                  <a:gd name="csY13" fmla="*/ 1704204 h 2042704"/>
                  <a:gd name="csX14" fmla="*/ 0 w 5550932"/>
                  <a:gd name="csY14" fmla="*/ 1295314 h 2042704"/>
                  <a:gd name="csX15" fmla="*/ 0 w 5550932"/>
                  <a:gd name="csY15" fmla="*/ 408890 h 2042704"/>
                  <a:gd name="csX16" fmla="*/ 408890 w 5550932"/>
                  <a:gd name="csY16" fmla="*/ 0 h 20427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5550932" h="2042704">
                    <a:moveTo>
                      <a:pt x="408890" y="0"/>
                    </a:moveTo>
                    <a:lnTo>
                      <a:pt x="5142042" y="0"/>
                    </a:lnTo>
                    <a:cubicBezTo>
                      <a:pt x="5367866" y="0"/>
                      <a:pt x="5550932" y="183066"/>
                      <a:pt x="5550932" y="408890"/>
                    </a:cubicBezTo>
                    <a:lnTo>
                      <a:pt x="5550932" y="1295314"/>
                    </a:lnTo>
                    <a:cubicBezTo>
                      <a:pt x="5550932" y="1521138"/>
                      <a:pt x="5367866" y="1704204"/>
                      <a:pt x="5142042" y="1704204"/>
                    </a:cubicBezTo>
                    <a:lnTo>
                      <a:pt x="884844" y="1704204"/>
                    </a:lnTo>
                    <a:lnTo>
                      <a:pt x="837867" y="1823859"/>
                    </a:lnTo>
                    <a:cubicBezTo>
                      <a:pt x="758146" y="1955062"/>
                      <a:pt x="613874" y="2042704"/>
                      <a:pt x="449131" y="2042704"/>
                    </a:cubicBezTo>
                    <a:lnTo>
                      <a:pt x="447045" y="2042599"/>
                    </a:lnTo>
                    <a:lnTo>
                      <a:pt x="450310" y="2037225"/>
                    </a:lnTo>
                    <a:cubicBezTo>
                      <a:pt x="485297" y="1972820"/>
                      <a:pt x="505171" y="1899013"/>
                      <a:pt x="505171" y="1820564"/>
                    </a:cubicBezTo>
                    <a:cubicBezTo>
                      <a:pt x="505171" y="1791145"/>
                      <a:pt x="502376" y="1762380"/>
                      <a:pt x="497037" y="1734518"/>
                    </a:cubicBezTo>
                    <a:lnTo>
                      <a:pt x="488241" y="1704204"/>
                    </a:lnTo>
                    <a:lnTo>
                      <a:pt x="408890" y="1704204"/>
                    </a:lnTo>
                    <a:cubicBezTo>
                      <a:pt x="183066" y="1704204"/>
                      <a:pt x="0" y="1521138"/>
                      <a:pt x="0" y="1295314"/>
                    </a:cubicBezTo>
                    <a:lnTo>
                      <a:pt x="0" y="408890"/>
                    </a:lnTo>
                    <a:cubicBezTo>
                      <a:pt x="0" y="183066"/>
                      <a:pt x="183066" y="0"/>
                      <a:pt x="408890" y="0"/>
                    </a:cubicBezTo>
                    <a:close/>
                  </a:path>
                </a:pathLst>
              </a:custGeom>
              <a:solidFill>
                <a:schemeClr val="bg1">
                  <a:alpha val="89737"/>
                </a:schemeClr>
              </a:solidFill>
              <a:ln>
                <a:noFill/>
              </a:ln>
              <a:effectLst>
                <a:outerShdw blurRad="137297" dist="38100" dir="2700000" algn="tl" rotWithShape="0">
                  <a:schemeClr val="accent6">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p>
            </p:txBody>
          </p:sp>
          <p:sp>
            <p:nvSpPr>
              <p:cNvPr id="11" name="ZoneTexte 10">
                <a:extLst>
                  <a:ext uri="{FF2B5EF4-FFF2-40B4-BE49-F238E27FC236}">
                    <a16:creationId xmlns:a16="http://schemas.microsoft.com/office/drawing/2014/main" id="{8EE37FC7-5B86-D933-72AB-E4C597890573}"/>
                  </a:ext>
                </a:extLst>
              </p:cNvPr>
              <p:cNvSpPr txBox="1"/>
              <p:nvPr/>
            </p:nvSpPr>
            <p:spPr>
              <a:xfrm rot="286883">
                <a:off x="6902379" y="1510398"/>
                <a:ext cx="846198" cy="1363429"/>
              </a:xfrm>
              <a:custGeom>
                <a:avLst/>
                <a:gdLst/>
                <a:ahLst/>
                <a:cxnLst/>
                <a:rect l="l" t="t" r="r" b="b"/>
                <a:pathLst>
                  <a:path w="748361" h="1205789">
                    <a:moveTo>
                      <a:pt x="380315" y="921868"/>
                    </a:moveTo>
                    <a:cubicBezTo>
                      <a:pt x="457429" y="921868"/>
                      <a:pt x="522275" y="986714"/>
                      <a:pt x="522275" y="1063828"/>
                    </a:cubicBezTo>
                    <a:cubicBezTo>
                      <a:pt x="522275" y="1140943"/>
                      <a:pt x="457429" y="1205789"/>
                      <a:pt x="380315" y="1205789"/>
                    </a:cubicBezTo>
                    <a:cubicBezTo>
                      <a:pt x="303200" y="1205789"/>
                      <a:pt x="238354" y="1140943"/>
                      <a:pt x="238354" y="1063828"/>
                    </a:cubicBezTo>
                    <a:cubicBezTo>
                      <a:pt x="238354" y="986714"/>
                      <a:pt x="303200" y="921868"/>
                      <a:pt x="380315" y="921868"/>
                    </a:cubicBezTo>
                    <a:close/>
                    <a:moveTo>
                      <a:pt x="383820" y="0"/>
                    </a:moveTo>
                    <a:cubicBezTo>
                      <a:pt x="609905" y="0"/>
                      <a:pt x="748361" y="113919"/>
                      <a:pt x="748361" y="276911"/>
                    </a:cubicBezTo>
                    <a:cubicBezTo>
                      <a:pt x="748361" y="532790"/>
                      <a:pt x="455676" y="552069"/>
                      <a:pt x="455676" y="699287"/>
                    </a:cubicBezTo>
                    <a:cubicBezTo>
                      <a:pt x="455676" y="727329"/>
                      <a:pt x="469697" y="757123"/>
                      <a:pt x="487223" y="772897"/>
                    </a:cubicBezTo>
                    <a:lnTo>
                      <a:pt x="296190" y="828980"/>
                    </a:lnTo>
                    <a:cubicBezTo>
                      <a:pt x="259385" y="788670"/>
                      <a:pt x="238354" y="736092"/>
                      <a:pt x="238354" y="674751"/>
                    </a:cubicBezTo>
                    <a:cubicBezTo>
                      <a:pt x="238354" y="466192"/>
                      <a:pt x="494234" y="441655"/>
                      <a:pt x="494234" y="320726"/>
                    </a:cubicBezTo>
                    <a:cubicBezTo>
                      <a:pt x="494234" y="266395"/>
                      <a:pt x="453924" y="220827"/>
                      <a:pt x="357531" y="220827"/>
                    </a:cubicBezTo>
                    <a:cubicBezTo>
                      <a:pt x="269901" y="220827"/>
                      <a:pt x="196292" y="264643"/>
                      <a:pt x="141961" y="329489"/>
                    </a:cubicBezTo>
                    <a:lnTo>
                      <a:pt x="0" y="170002"/>
                    </a:lnTo>
                    <a:cubicBezTo>
                      <a:pt x="92888" y="61341"/>
                      <a:pt x="233096" y="0"/>
                      <a:pt x="383820" y="0"/>
                    </a:cubicBezTo>
                    <a:close/>
                  </a:path>
                </a:pathLst>
              </a:custGeom>
              <a:solidFill>
                <a:schemeClr val="accent6">
                  <a:alpha val="9992"/>
                </a:schemeClr>
              </a:solidFill>
              <a:ln w="12700">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fr-FR" sz="13800" b="1" dirty="0">
                  <a:latin typeface="Proxima Nova Rg" panose="02000506030000020004" pitchFamily="2" charset="0"/>
                </a:endParaRPr>
              </a:p>
            </p:txBody>
          </p:sp>
        </p:grpSp>
        <p:sp>
          <p:nvSpPr>
            <p:cNvPr id="5" name="ZoneTexte 4">
              <a:extLst>
                <a:ext uri="{FF2B5EF4-FFF2-40B4-BE49-F238E27FC236}">
                  <a16:creationId xmlns:a16="http://schemas.microsoft.com/office/drawing/2014/main" id="{9858FCC0-84AE-2363-2419-F88AD2AB58C1}"/>
                </a:ext>
              </a:extLst>
            </p:cNvPr>
            <p:cNvSpPr txBox="1"/>
            <p:nvPr/>
          </p:nvSpPr>
          <p:spPr>
            <a:xfrm>
              <a:off x="2764800" y="1636464"/>
              <a:ext cx="3484957" cy="646331"/>
            </a:xfrm>
            <a:prstGeom prst="rect">
              <a:avLst/>
            </a:prstGeom>
            <a:noFill/>
          </p:spPr>
          <p:txBody>
            <a:bodyPr wrap="square">
              <a:spAutoFit/>
            </a:bodyPr>
            <a:lstStyle/>
            <a:p>
              <a:r>
                <a:rPr lang="fr-FR" b="1" dirty="0">
                  <a:solidFill>
                    <a:schemeClr val="dk1"/>
                  </a:solidFill>
                  <a:ea typeface="Calibri"/>
                  <a:cs typeface="Calibri"/>
                  <a:sym typeface="Calibri"/>
                </a:rPr>
                <a:t>Quels sont les effets à long terme de ces thérapies ? </a:t>
              </a:r>
            </a:p>
          </p:txBody>
        </p:sp>
        <p:grpSp>
          <p:nvGrpSpPr>
            <p:cNvPr id="4" name="Groupe 3">
              <a:extLst>
                <a:ext uri="{FF2B5EF4-FFF2-40B4-BE49-F238E27FC236}">
                  <a16:creationId xmlns:a16="http://schemas.microsoft.com/office/drawing/2014/main" id="{4F0E15FB-5B76-29F8-4FF6-5FB905C94AE3}"/>
                </a:ext>
              </a:extLst>
            </p:cNvPr>
            <p:cNvGrpSpPr/>
            <p:nvPr/>
          </p:nvGrpSpPr>
          <p:grpSpPr>
            <a:xfrm>
              <a:off x="1800113" y="1560983"/>
              <a:ext cx="797296" cy="797296"/>
              <a:chOff x="1800113" y="1560983"/>
              <a:chExt cx="797296" cy="797296"/>
            </a:xfrm>
          </p:grpSpPr>
          <p:sp>
            <p:nvSpPr>
              <p:cNvPr id="9" name="Ellipse 8">
                <a:extLst>
                  <a:ext uri="{FF2B5EF4-FFF2-40B4-BE49-F238E27FC236}">
                    <a16:creationId xmlns:a16="http://schemas.microsoft.com/office/drawing/2014/main" id="{C7E36164-4B07-732D-44DE-439CD53F3448}"/>
                  </a:ext>
                </a:extLst>
              </p:cNvPr>
              <p:cNvSpPr/>
              <p:nvPr/>
            </p:nvSpPr>
            <p:spPr>
              <a:xfrm>
                <a:off x="1800113" y="1560983"/>
                <a:ext cx="797296" cy="797296"/>
              </a:xfrm>
              <a:prstGeom prst="ellipse">
                <a:avLst/>
              </a:prstGeom>
              <a:solidFill>
                <a:srgbClr val="37A4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Graphique 9" descr="Sablier 30% avec un remplissage uni">
                <a:extLst>
                  <a:ext uri="{FF2B5EF4-FFF2-40B4-BE49-F238E27FC236}">
                    <a16:creationId xmlns:a16="http://schemas.microsoft.com/office/drawing/2014/main" id="{B480EABA-7819-7282-740F-99621F1D77A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904515" y="1665385"/>
                <a:ext cx="588492" cy="588490"/>
              </a:xfrm>
              <a:prstGeom prst="rect">
                <a:avLst/>
              </a:prstGeom>
            </p:spPr>
          </p:pic>
        </p:grpSp>
      </p:grpSp>
      <p:grpSp>
        <p:nvGrpSpPr>
          <p:cNvPr id="27" name="Groupe 26">
            <a:extLst>
              <a:ext uri="{FF2B5EF4-FFF2-40B4-BE49-F238E27FC236}">
                <a16:creationId xmlns:a16="http://schemas.microsoft.com/office/drawing/2014/main" id="{B09C9695-A0F5-4FEB-3A40-22DAC349BD80}"/>
              </a:ext>
            </a:extLst>
          </p:cNvPr>
          <p:cNvGrpSpPr/>
          <p:nvPr/>
        </p:nvGrpSpPr>
        <p:grpSpPr>
          <a:xfrm>
            <a:off x="4978050" y="2539584"/>
            <a:ext cx="6052902" cy="1824207"/>
            <a:chOff x="4978050" y="2539584"/>
            <a:chExt cx="6052902" cy="1824207"/>
          </a:xfrm>
        </p:grpSpPr>
        <p:grpSp>
          <p:nvGrpSpPr>
            <p:cNvPr id="21" name="Groupe 20">
              <a:extLst>
                <a:ext uri="{FF2B5EF4-FFF2-40B4-BE49-F238E27FC236}">
                  <a16:creationId xmlns:a16="http://schemas.microsoft.com/office/drawing/2014/main" id="{07A1FCB0-4DA3-444F-A568-3F50D0BDEC88}"/>
                </a:ext>
              </a:extLst>
            </p:cNvPr>
            <p:cNvGrpSpPr/>
            <p:nvPr/>
          </p:nvGrpSpPr>
          <p:grpSpPr>
            <a:xfrm>
              <a:off x="4978050" y="2539584"/>
              <a:ext cx="6052902" cy="1824207"/>
              <a:chOff x="3482750" y="2809208"/>
              <a:chExt cx="5549513" cy="1672497"/>
            </a:xfrm>
          </p:grpSpPr>
          <p:sp>
            <p:nvSpPr>
              <p:cNvPr id="14" name="Forme libre 13">
                <a:extLst>
                  <a:ext uri="{FF2B5EF4-FFF2-40B4-BE49-F238E27FC236}">
                    <a16:creationId xmlns:a16="http://schemas.microsoft.com/office/drawing/2014/main" id="{B34DC1FC-2D34-C80C-173B-1E8F4F452978}"/>
                  </a:ext>
                </a:extLst>
              </p:cNvPr>
              <p:cNvSpPr/>
              <p:nvPr/>
            </p:nvSpPr>
            <p:spPr>
              <a:xfrm flipH="1">
                <a:off x="3482750" y="2809208"/>
                <a:ext cx="5549513" cy="1672497"/>
              </a:xfrm>
              <a:custGeom>
                <a:avLst/>
                <a:gdLst>
                  <a:gd name="csX0" fmla="*/ 408890 w 5550932"/>
                  <a:gd name="csY0" fmla="*/ 0 h 2042704"/>
                  <a:gd name="csX1" fmla="*/ 5142042 w 5550932"/>
                  <a:gd name="csY1" fmla="*/ 0 h 2042704"/>
                  <a:gd name="csX2" fmla="*/ 5550932 w 5550932"/>
                  <a:gd name="csY2" fmla="*/ 408890 h 2042704"/>
                  <a:gd name="csX3" fmla="*/ 5550932 w 5550932"/>
                  <a:gd name="csY3" fmla="*/ 1295314 h 2042704"/>
                  <a:gd name="csX4" fmla="*/ 5142042 w 5550932"/>
                  <a:gd name="csY4" fmla="*/ 1704204 h 2042704"/>
                  <a:gd name="csX5" fmla="*/ 884844 w 5550932"/>
                  <a:gd name="csY5" fmla="*/ 1704204 h 2042704"/>
                  <a:gd name="csX6" fmla="*/ 837867 w 5550932"/>
                  <a:gd name="csY6" fmla="*/ 1823859 h 2042704"/>
                  <a:gd name="csX7" fmla="*/ 449131 w 5550932"/>
                  <a:gd name="csY7" fmla="*/ 2042704 h 2042704"/>
                  <a:gd name="csX8" fmla="*/ 447045 w 5550932"/>
                  <a:gd name="csY8" fmla="*/ 2042599 h 2042704"/>
                  <a:gd name="csX9" fmla="*/ 450310 w 5550932"/>
                  <a:gd name="csY9" fmla="*/ 2037225 h 2042704"/>
                  <a:gd name="csX10" fmla="*/ 505171 w 5550932"/>
                  <a:gd name="csY10" fmla="*/ 1820564 h 2042704"/>
                  <a:gd name="csX11" fmla="*/ 497037 w 5550932"/>
                  <a:gd name="csY11" fmla="*/ 1734518 h 2042704"/>
                  <a:gd name="csX12" fmla="*/ 488241 w 5550932"/>
                  <a:gd name="csY12" fmla="*/ 1704204 h 2042704"/>
                  <a:gd name="csX13" fmla="*/ 408890 w 5550932"/>
                  <a:gd name="csY13" fmla="*/ 1704204 h 2042704"/>
                  <a:gd name="csX14" fmla="*/ 0 w 5550932"/>
                  <a:gd name="csY14" fmla="*/ 1295314 h 2042704"/>
                  <a:gd name="csX15" fmla="*/ 0 w 5550932"/>
                  <a:gd name="csY15" fmla="*/ 408890 h 2042704"/>
                  <a:gd name="csX16" fmla="*/ 408890 w 5550932"/>
                  <a:gd name="csY16" fmla="*/ 0 h 20427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5550932" h="2042704">
                    <a:moveTo>
                      <a:pt x="408890" y="0"/>
                    </a:moveTo>
                    <a:lnTo>
                      <a:pt x="5142042" y="0"/>
                    </a:lnTo>
                    <a:cubicBezTo>
                      <a:pt x="5367866" y="0"/>
                      <a:pt x="5550932" y="183066"/>
                      <a:pt x="5550932" y="408890"/>
                    </a:cubicBezTo>
                    <a:lnTo>
                      <a:pt x="5550932" y="1295314"/>
                    </a:lnTo>
                    <a:cubicBezTo>
                      <a:pt x="5550932" y="1521138"/>
                      <a:pt x="5367866" y="1704204"/>
                      <a:pt x="5142042" y="1704204"/>
                    </a:cubicBezTo>
                    <a:lnTo>
                      <a:pt x="884844" y="1704204"/>
                    </a:lnTo>
                    <a:lnTo>
                      <a:pt x="837867" y="1823859"/>
                    </a:lnTo>
                    <a:cubicBezTo>
                      <a:pt x="758146" y="1955062"/>
                      <a:pt x="613874" y="2042704"/>
                      <a:pt x="449131" y="2042704"/>
                    </a:cubicBezTo>
                    <a:lnTo>
                      <a:pt x="447045" y="2042599"/>
                    </a:lnTo>
                    <a:lnTo>
                      <a:pt x="450310" y="2037225"/>
                    </a:lnTo>
                    <a:cubicBezTo>
                      <a:pt x="485297" y="1972820"/>
                      <a:pt x="505171" y="1899013"/>
                      <a:pt x="505171" y="1820564"/>
                    </a:cubicBezTo>
                    <a:cubicBezTo>
                      <a:pt x="505171" y="1791145"/>
                      <a:pt x="502376" y="1762380"/>
                      <a:pt x="497037" y="1734518"/>
                    </a:cubicBezTo>
                    <a:lnTo>
                      <a:pt x="488241" y="1704204"/>
                    </a:lnTo>
                    <a:lnTo>
                      <a:pt x="408890" y="1704204"/>
                    </a:lnTo>
                    <a:cubicBezTo>
                      <a:pt x="183066" y="1704204"/>
                      <a:pt x="0" y="1521138"/>
                      <a:pt x="0" y="1295314"/>
                    </a:cubicBezTo>
                    <a:lnTo>
                      <a:pt x="0" y="408890"/>
                    </a:lnTo>
                    <a:cubicBezTo>
                      <a:pt x="0" y="183066"/>
                      <a:pt x="183066" y="0"/>
                      <a:pt x="408890" y="0"/>
                    </a:cubicBezTo>
                    <a:close/>
                  </a:path>
                </a:pathLst>
              </a:custGeom>
              <a:solidFill>
                <a:schemeClr val="bg1">
                  <a:alpha val="89737"/>
                </a:schemeClr>
              </a:solidFill>
              <a:ln>
                <a:noFill/>
              </a:ln>
              <a:effectLst>
                <a:outerShdw blurRad="137297" dist="38100" dir="2700000" algn="tl" rotWithShape="0">
                  <a:schemeClr val="accent5">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p>
            </p:txBody>
          </p:sp>
          <p:sp>
            <p:nvSpPr>
              <p:cNvPr id="15" name="ZoneTexte 14">
                <a:extLst>
                  <a:ext uri="{FF2B5EF4-FFF2-40B4-BE49-F238E27FC236}">
                    <a16:creationId xmlns:a16="http://schemas.microsoft.com/office/drawing/2014/main" id="{4C77E655-E5D4-0162-12F1-50F3E9F81F1B}"/>
                  </a:ext>
                </a:extLst>
              </p:cNvPr>
              <p:cNvSpPr txBox="1"/>
              <p:nvPr/>
            </p:nvSpPr>
            <p:spPr>
              <a:xfrm rot="286883">
                <a:off x="8143239" y="2952943"/>
                <a:ext cx="674259" cy="1086394"/>
              </a:xfrm>
              <a:custGeom>
                <a:avLst/>
                <a:gdLst/>
                <a:ahLst/>
                <a:cxnLst/>
                <a:rect l="l" t="t" r="r" b="b"/>
                <a:pathLst>
                  <a:path w="748361" h="1205789">
                    <a:moveTo>
                      <a:pt x="380315" y="921868"/>
                    </a:moveTo>
                    <a:cubicBezTo>
                      <a:pt x="457429" y="921868"/>
                      <a:pt x="522275" y="986714"/>
                      <a:pt x="522275" y="1063828"/>
                    </a:cubicBezTo>
                    <a:cubicBezTo>
                      <a:pt x="522275" y="1140943"/>
                      <a:pt x="457429" y="1205789"/>
                      <a:pt x="380315" y="1205789"/>
                    </a:cubicBezTo>
                    <a:cubicBezTo>
                      <a:pt x="303200" y="1205789"/>
                      <a:pt x="238354" y="1140943"/>
                      <a:pt x="238354" y="1063828"/>
                    </a:cubicBezTo>
                    <a:cubicBezTo>
                      <a:pt x="238354" y="986714"/>
                      <a:pt x="303200" y="921868"/>
                      <a:pt x="380315" y="921868"/>
                    </a:cubicBezTo>
                    <a:close/>
                    <a:moveTo>
                      <a:pt x="383820" y="0"/>
                    </a:moveTo>
                    <a:cubicBezTo>
                      <a:pt x="609905" y="0"/>
                      <a:pt x="748361" y="113919"/>
                      <a:pt x="748361" y="276911"/>
                    </a:cubicBezTo>
                    <a:cubicBezTo>
                      <a:pt x="748361" y="532790"/>
                      <a:pt x="455676" y="552069"/>
                      <a:pt x="455676" y="699287"/>
                    </a:cubicBezTo>
                    <a:cubicBezTo>
                      <a:pt x="455676" y="727329"/>
                      <a:pt x="469697" y="757123"/>
                      <a:pt x="487223" y="772897"/>
                    </a:cubicBezTo>
                    <a:lnTo>
                      <a:pt x="296190" y="828980"/>
                    </a:lnTo>
                    <a:cubicBezTo>
                      <a:pt x="259385" y="788670"/>
                      <a:pt x="238354" y="736092"/>
                      <a:pt x="238354" y="674751"/>
                    </a:cubicBezTo>
                    <a:cubicBezTo>
                      <a:pt x="238354" y="466192"/>
                      <a:pt x="494234" y="441655"/>
                      <a:pt x="494234" y="320726"/>
                    </a:cubicBezTo>
                    <a:cubicBezTo>
                      <a:pt x="494234" y="266395"/>
                      <a:pt x="453924" y="220827"/>
                      <a:pt x="357531" y="220827"/>
                    </a:cubicBezTo>
                    <a:cubicBezTo>
                      <a:pt x="269901" y="220827"/>
                      <a:pt x="196292" y="264643"/>
                      <a:pt x="141961" y="329489"/>
                    </a:cubicBezTo>
                    <a:lnTo>
                      <a:pt x="0" y="170002"/>
                    </a:lnTo>
                    <a:cubicBezTo>
                      <a:pt x="92888" y="61341"/>
                      <a:pt x="233096" y="0"/>
                      <a:pt x="383820" y="0"/>
                    </a:cubicBezTo>
                    <a:close/>
                  </a:path>
                </a:pathLst>
              </a:custGeom>
              <a:solidFill>
                <a:schemeClr val="accent5">
                  <a:alpha val="9992"/>
                </a:schemeClr>
              </a:solidFill>
              <a:ln w="12700">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fr-FR" sz="13800" b="1" dirty="0">
                  <a:latin typeface="Proxima Nova Rg" panose="02000506030000020004" pitchFamily="2" charset="0"/>
                </a:endParaRPr>
              </a:p>
            </p:txBody>
          </p:sp>
        </p:grpSp>
        <p:sp>
          <p:nvSpPr>
            <p:cNvPr id="16" name="ZoneTexte 15">
              <a:extLst>
                <a:ext uri="{FF2B5EF4-FFF2-40B4-BE49-F238E27FC236}">
                  <a16:creationId xmlns:a16="http://schemas.microsoft.com/office/drawing/2014/main" id="{1A189340-37CA-6814-469B-881C8073F014}"/>
                </a:ext>
              </a:extLst>
            </p:cNvPr>
            <p:cNvSpPr txBox="1"/>
            <p:nvPr/>
          </p:nvSpPr>
          <p:spPr>
            <a:xfrm>
              <a:off x="6246767" y="2851725"/>
              <a:ext cx="3853446" cy="923330"/>
            </a:xfrm>
            <a:prstGeom prst="rect">
              <a:avLst/>
            </a:prstGeom>
            <a:noFill/>
          </p:spPr>
          <p:txBody>
            <a:bodyPr wrap="square">
              <a:spAutoFit/>
            </a:bodyPr>
            <a:lstStyle/>
            <a:p>
              <a:pPr lvl="0">
                <a:buClr>
                  <a:srgbClr val="00B0F0"/>
                </a:buClr>
                <a:buSzPts val="2400"/>
              </a:pPr>
              <a:r>
                <a:rPr lang="fr-FR" b="1" dirty="0">
                  <a:solidFill>
                    <a:schemeClr val="dk1"/>
                  </a:solidFill>
                  <a:ea typeface="Calibri"/>
                  <a:cs typeface="Calibri"/>
                  <a:sym typeface="Calibri"/>
                </a:rPr>
                <a:t>Y a-t-il un risque de réaction immunitaire lié à l’utilisation répétée d’un </a:t>
              </a:r>
              <a:r>
                <a:rPr lang="fr-FR" b="1" dirty="0">
                  <a:solidFill>
                    <a:srgbClr val="00A292"/>
                  </a:solidFill>
                  <a:ea typeface="Calibri"/>
                  <a:cs typeface="Calibri"/>
                  <a:sym typeface="Calibri"/>
                </a:rPr>
                <a:t>vecteur</a:t>
              </a:r>
              <a:r>
                <a:rPr lang="fr-FR" b="1" dirty="0">
                  <a:solidFill>
                    <a:schemeClr val="dk1"/>
                  </a:solidFill>
                  <a:ea typeface="Calibri"/>
                  <a:cs typeface="Calibri"/>
                  <a:sym typeface="Calibri"/>
                </a:rPr>
                <a:t> d’origine virale ?</a:t>
              </a:r>
              <a:endParaRPr lang="fr-FR" b="1" dirty="0"/>
            </a:p>
          </p:txBody>
        </p:sp>
        <p:grpSp>
          <p:nvGrpSpPr>
            <p:cNvPr id="13" name="Groupe 12">
              <a:extLst>
                <a:ext uri="{FF2B5EF4-FFF2-40B4-BE49-F238E27FC236}">
                  <a16:creationId xmlns:a16="http://schemas.microsoft.com/office/drawing/2014/main" id="{88678ED7-73F6-6857-9634-9B9FCB8716CE}"/>
                </a:ext>
              </a:extLst>
            </p:cNvPr>
            <p:cNvGrpSpPr/>
            <p:nvPr/>
          </p:nvGrpSpPr>
          <p:grpSpPr>
            <a:xfrm>
              <a:off x="5282080" y="2914743"/>
              <a:ext cx="797296" cy="797296"/>
              <a:chOff x="5282080" y="2914743"/>
              <a:chExt cx="797296" cy="797296"/>
            </a:xfrm>
          </p:grpSpPr>
          <p:sp>
            <p:nvSpPr>
              <p:cNvPr id="17" name="Ellipse 16">
                <a:extLst>
                  <a:ext uri="{FF2B5EF4-FFF2-40B4-BE49-F238E27FC236}">
                    <a16:creationId xmlns:a16="http://schemas.microsoft.com/office/drawing/2014/main" id="{56D4D2F4-6EDB-0683-E7BD-A96B822C0AB0}"/>
                  </a:ext>
                </a:extLst>
              </p:cNvPr>
              <p:cNvSpPr/>
              <p:nvPr/>
            </p:nvSpPr>
            <p:spPr>
              <a:xfrm>
                <a:off x="5282080" y="2914743"/>
                <a:ext cx="797296" cy="797296"/>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0" name="Graphique 19" descr="Microbe avec un remplissage uni">
                <a:extLst>
                  <a:ext uri="{FF2B5EF4-FFF2-40B4-BE49-F238E27FC236}">
                    <a16:creationId xmlns:a16="http://schemas.microsoft.com/office/drawing/2014/main" id="{F7D06BBE-CF41-E663-7A28-0EF6213E7C0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363947" y="2992451"/>
                <a:ext cx="633562" cy="633562"/>
              </a:xfrm>
              <a:prstGeom prst="rect">
                <a:avLst/>
              </a:prstGeom>
            </p:spPr>
          </p:pic>
        </p:grpSp>
      </p:grpSp>
      <p:grpSp>
        <p:nvGrpSpPr>
          <p:cNvPr id="28" name="Groupe 27">
            <a:extLst>
              <a:ext uri="{FF2B5EF4-FFF2-40B4-BE49-F238E27FC236}">
                <a16:creationId xmlns:a16="http://schemas.microsoft.com/office/drawing/2014/main" id="{760962FD-656C-D5B4-7474-2F688CF568F3}"/>
              </a:ext>
            </a:extLst>
          </p:cNvPr>
          <p:cNvGrpSpPr/>
          <p:nvPr/>
        </p:nvGrpSpPr>
        <p:grpSpPr>
          <a:xfrm>
            <a:off x="1015742" y="3850539"/>
            <a:ext cx="6830313" cy="2058501"/>
            <a:chOff x="1015742" y="3850539"/>
            <a:chExt cx="6830313" cy="2058501"/>
          </a:xfrm>
        </p:grpSpPr>
        <p:sp>
          <p:nvSpPr>
            <p:cNvPr id="23" name="Forme libre 22">
              <a:extLst>
                <a:ext uri="{FF2B5EF4-FFF2-40B4-BE49-F238E27FC236}">
                  <a16:creationId xmlns:a16="http://schemas.microsoft.com/office/drawing/2014/main" id="{F3C2A1B2-00B2-A41E-407D-E3A6563B0C52}"/>
                </a:ext>
              </a:extLst>
            </p:cNvPr>
            <p:cNvSpPr/>
            <p:nvPr/>
          </p:nvSpPr>
          <p:spPr>
            <a:xfrm>
              <a:off x="1015742" y="3850539"/>
              <a:ext cx="6830313" cy="2058501"/>
            </a:xfrm>
            <a:custGeom>
              <a:avLst/>
              <a:gdLst>
                <a:gd name="csX0" fmla="*/ 408890 w 5550932"/>
                <a:gd name="csY0" fmla="*/ 0 h 2042704"/>
                <a:gd name="csX1" fmla="*/ 5142042 w 5550932"/>
                <a:gd name="csY1" fmla="*/ 0 h 2042704"/>
                <a:gd name="csX2" fmla="*/ 5550932 w 5550932"/>
                <a:gd name="csY2" fmla="*/ 408890 h 2042704"/>
                <a:gd name="csX3" fmla="*/ 5550932 w 5550932"/>
                <a:gd name="csY3" fmla="*/ 1295314 h 2042704"/>
                <a:gd name="csX4" fmla="*/ 5142042 w 5550932"/>
                <a:gd name="csY4" fmla="*/ 1704204 h 2042704"/>
                <a:gd name="csX5" fmla="*/ 884844 w 5550932"/>
                <a:gd name="csY5" fmla="*/ 1704204 h 2042704"/>
                <a:gd name="csX6" fmla="*/ 837867 w 5550932"/>
                <a:gd name="csY6" fmla="*/ 1823859 h 2042704"/>
                <a:gd name="csX7" fmla="*/ 449131 w 5550932"/>
                <a:gd name="csY7" fmla="*/ 2042704 h 2042704"/>
                <a:gd name="csX8" fmla="*/ 447045 w 5550932"/>
                <a:gd name="csY8" fmla="*/ 2042599 h 2042704"/>
                <a:gd name="csX9" fmla="*/ 450310 w 5550932"/>
                <a:gd name="csY9" fmla="*/ 2037225 h 2042704"/>
                <a:gd name="csX10" fmla="*/ 505171 w 5550932"/>
                <a:gd name="csY10" fmla="*/ 1820564 h 2042704"/>
                <a:gd name="csX11" fmla="*/ 497037 w 5550932"/>
                <a:gd name="csY11" fmla="*/ 1734518 h 2042704"/>
                <a:gd name="csX12" fmla="*/ 488241 w 5550932"/>
                <a:gd name="csY12" fmla="*/ 1704204 h 2042704"/>
                <a:gd name="csX13" fmla="*/ 408890 w 5550932"/>
                <a:gd name="csY13" fmla="*/ 1704204 h 2042704"/>
                <a:gd name="csX14" fmla="*/ 0 w 5550932"/>
                <a:gd name="csY14" fmla="*/ 1295314 h 2042704"/>
                <a:gd name="csX15" fmla="*/ 0 w 5550932"/>
                <a:gd name="csY15" fmla="*/ 408890 h 2042704"/>
                <a:gd name="csX16" fmla="*/ 408890 w 5550932"/>
                <a:gd name="csY16" fmla="*/ 0 h 20427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5550932" h="2042704">
                  <a:moveTo>
                    <a:pt x="408890" y="0"/>
                  </a:moveTo>
                  <a:lnTo>
                    <a:pt x="5142042" y="0"/>
                  </a:lnTo>
                  <a:cubicBezTo>
                    <a:pt x="5367866" y="0"/>
                    <a:pt x="5550932" y="183066"/>
                    <a:pt x="5550932" y="408890"/>
                  </a:cubicBezTo>
                  <a:lnTo>
                    <a:pt x="5550932" y="1295314"/>
                  </a:lnTo>
                  <a:cubicBezTo>
                    <a:pt x="5550932" y="1521138"/>
                    <a:pt x="5367866" y="1704204"/>
                    <a:pt x="5142042" y="1704204"/>
                  </a:cubicBezTo>
                  <a:lnTo>
                    <a:pt x="884844" y="1704204"/>
                  </a:lnTo>
                  <a:lnTo>
                    <a:pt x="837867" y="1823859"/>
                  </a:lnTo>
                  <a:cubicBezTo>
                    <a:pt x="758146" y="1955062"/>
                    <a:pt x="613874" y="2042704"/>
                    <a:pt x="449131" y="2042704"/>
                  </a:cubicBezTo>
                  <a:lnTo>
                    <a:pt x="447045" y="2042599"/>
                  </a:lnTo>
                  <a:lnTo>
                    <a:pt x="450310" y="2037225"/>
                  </a:lnTo>
                  <a:cubicBezTo>
                    <a:pt x="485297" y="1972820"/>
                    <a:pt x="505171" y="1899013"/>
                    <a:pt x="505171" y="1820564"/>
                  </a:cubicBezTo>
                  <a:cubicBezTo>
                    <a:pt x="505171" y="1791145"/>
                    <a:pt x="502376" y="1762380"/>
                    <a:pt x="497037" y="1734518"/>
                  </a:cubicBezTo>
                  <a:lnTo>
                    <a:pt x="488241" y="1704204"/>
                  </a:lnTo>
                  <a:lnTo>
                    <a:pt x="408890" y="1704204"/>
                  </a:lnTo>
                  <a:cubicBezTo>
                    <a:pt x="183066" y="1704204"/>
                    <a:pt x="0" y="1521138"/>
                    <a:pt x="0" y="1295314"/>
                  </a:cubicBezTo>
                  <a:lnTo>
                    <a:pt x="0" y="408890"/>
                  </a:lnTo>
                  <a:cubicBezTo>
                    <a:pt x="0" y="183066"/>
                    <a:pt x="183066" y="0"/>
                    <a:pt x="408890" y="0"/>
                  </a:cubicBezTo>
                  <a:close/>
                </a:path>
              </a:pathLst>
            </a:custGeom>
            <a:solidFill>
              <a:schemeClr val="bg1">
                <a:alpha val="89737"/>
              </a:schemeClr>
            </a:solidFill>
            <a:ln>
              <a:noFill/>
            </a:ln>
            <a:effectLst>
              <a:outerShdw blurRad="137297" dist="38100" dir="2700000" algn="tl" rotWithShape="0">
                <a:srgbClr val="E69A2F">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p>
          </p:txBody>
        </p:sp>
        <p:sp>
          <p:nvSpPr>
            <p:cNvPr id="24" name="ZoneTexte 23">
              <a:extLst>
                <a:ext uri="{FF2B5EF4-FFF2-40B4-BE49-F238E27FC236}">
                  <a16:creationId xmlns:a16="http://schemas.microsoft.com/office/drawing/2014/main" id="{443699C4-2BD8-38AD-9545-96C9F5109CF0}"/>
                </a:ext>
              </a:extLst>
            </p:cNvPr>
            <p:cNvSpPr txBox="1"/>
            <p:nvPr/>
          </p:nvSpPr>
          <p:spPr>
            <a:xfrm rot="286883">
              <a:off x="6751848" y="4027447"/>
              <a:ext cx="829875" cy="1337129"/>
            </a:xfrm>
            <a:custGeom>
              <a:avLst/>
              <a:gdLst/>
              <a:ahLst/>
              <a:cxnLst/>
              <a:rect l="l" t="t" r="r" b="b"/>
              <a:pathLst>
                <a:path w="748361" h="1205789">
                  <a:moveTo>
                    <a:pt x="380315" y="921868"/>
                  </a:moveTo>
                  <a:cubicBezTo>
                    <a:pt x="457429" y="921868"/>
                    <a:pt x="522275" y="986714"/>
                    <a:pt x="522275" y="1063828"/>
                  </a:cubicBezTo>
                  <a:cubicBezTo>
                    <a:pt x="522275" y="1140943"/>
                    <a:pt x="457429" y="1205789"/>
                    <a:pt x="380315" y="1205789"/>
                  </a:cubicBezTo>
                  <a:cubicBezTo>
                    <a:pt x="303200" y="1205789"/>
                    <a:pt x="238354" y="1140943"/>
                    <a:pt x="238354" y="1063828"/>
                  </a:cubicBezTo>
                  <a:cubicBezTo>
                    <a:pt x="238354" y="986714"/>
                    <a:pt x="303200" y="921868"/>
                    <a:pt x="380315" y="921868"/>
                  </a:cubicBezTo>
                  <a:close/>
                  <a:moveTo>
                    <a:pt x="383820" y="0"/>
                  </a:moveTo>
                  <a:cubicBezTo>
                    <a:pt x="609905" y="0"/>
                    <a:pt x="748361" y="113919"/>
                    <a:pt x="748361" y="276911"/>
                  </a:cubicBezTo>
                  <a:cubicBezTo>
                    <a:pt x="748361" y="532790"/>
                    <a:pt x="455676" y="552069"/>
                    <a:pt x="455676" y="699287"/>
                  </a:cubicBezTo>
                  <a:cubicBezTo>
                    <a:pt x="455676" y="727329"/>
                    <a:pt x="469697" y="757123"/>
                    <a:pt x="487223" y="772897"/>
                  </a:cubicBezTo>
                  <a:lnTo>
                    <a:pt x="296190" y="828980"/>
                  </a:lnTo>
                  <a:cubicBezTo>
                    <a:pt x="259385" y="788670"/>
                    <a:pt x="238354" y="736092"/>
                    <a:pt x="238354" y="674751"/>
                  </a:cubicBezTo>
                  <a:cubicBezTo>
                    <a:pt x="238354" y="466192"/>
                    <a:pt x="494234" y="441655"/>
                    <a:pt x="494234" y="320726"/>
                  </a:cubicBezTo>
                  <a:cubicBezTo>
                    <a:pt x="494234" y="266395"/>
                    <a:pt x="453924" y="220827"/>
                    <a:pt x="357531" y="220827"/>
                  </a:cubicBezTo>
                  <a:cubicBezTo>
                    <a:pt x="269901" y="220827"/>
                    <a:pt x="196292" y="264643"/>
                    <a:pt x="141961" y="329489"/>
                  </a:cubicBezTo>
                  <a:lnTo>
                    <a:pt x="0" y="170002"/>
                  </a:lnTo>
                  <a:cubicBezTo>
                    <a:pt x="92888" y="61341"/>
                    <a:pt x="233096" y="0"/>
                    <a:pt x="383820" y="0"/>
                  </a:cubicBezTo>
                  <a:close/>
                </a:path>
              </a:pathLst>
            </a:custGeom>
            <a:solidFill>
              <a:srgbClr val="E69A2F">
                <a:alpha val="9992"/>
              </a:srgbClr>
            </a:solidFill>
            <a:ln w="12700">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fr-FR" sz="13800" b="1" dirty="0">
                <a:latin typeface="Proxima Nova Rg" panose="02000506030000020004" pitchFamily="2" charset="0"/>
              </a:endParaRPr>
            </a:p>
          </p:txBody>
        </p:sp>
        <p:sp>
          <p:nvSpPr>
            <p:cNvPr id="25" name="ZoneTexte 24">
              <a:extLst>
                <a:ext uri="{FF2B5EF4-FFF2-40B4-BE49-F238E27FC236}">
                  <a16:creationId xmlns:a16="http://schemas.microsoft.com/office/drawing/2014/main" id="{2C2337B5-AA27-8CDC-7740-0702A2390B5A}"/>
                </a:ext>
              </a:extLst>
            </p:cNvPr>
            <p:cNvSpPr txBox="1"/>
            <p:nvPr/>
          </p:nvSpPr>
          <p:spPr>
            <a:xfrm>
              <a:off x="2179615" y="4127382"/>
              <a:ext cx="4244893" cy="1200329"/>
            </a:xfrm>
            <a:prstGeom prst="rect">
              <a:avLst/>
            </a:prstGeom>
            <a:noFill/>
          </p:spPr>
          <p:txBody>
            <a:bodyPr wrap="square">
              <a:spAutoFit/>
            </a:bodyPr>
            <a:lstStyle/>
            <a:p>
              <a:pPr lvl="0">
                <a:buClr>
                  <a:srgbClr val="00B0F0"/>
                </a:buClr>
                <a:buSzPts val="2400"/>
              </a:pPr>
              <a:r>
                <a:rPr lang="fr-FR" b="1" dirty="0">
                  <a:solidFill>
                    <a:schemeClr val="dk1"/>
                  </a:solidFill>
                  <a:ea typeface="Calibri"/>
                  <a:cs typeface="Calibri"/>
                  <a:sym typeface="Calibri"/>
                </a:rPr>
                <a:t>L'administration par inhalation permet de traiter les </a:t>
              </a:r>
              <a:r>
                <a:rPr lang="fr-FR" b="1" dirty="0">
                  <a:solidFill>
                    <a:srgbClr val="00A292"/>
                  </a:solidFill>
                  <a:ea typeface="Calibri"/>
                  <a:cs typeface="Calibri"/>
                  <a:sym typeface="Calibri"/>
                </a:rPr>
                <a:t>cellules</a:t>
              </a:r>
              <a:r>
                <a:rPr lang="fr-FR" b="1" dirty="0">
                  <a:solidFill>
                    <a:schemeClr val="dk1"/>
                  </a:solidFill>
                  <a:ea typeface="Calibri"/>
                  <a:cs typeface="Calibri"/>
                  <a:sym typeface="Calibri"/>
                </a:rPr>
                <a:t> pulmonaires mais quelle stratégie pour les autres organes touchés par la mucoviscidose ?</a:t>
              </a:r>
              <a:endParaRPr lang="fr-FR" b="1" dirty="0">
                <a:solidFill>
                  <a:srgbClr val="FF0000"/>
                </a:solidFill>
                <a:ea typeface="Calibri"/>
                <a:cs typeface="Calibri"/>
                <a:sym typeface="Calibri"/>
              </a:endParaRPr>
            </a:p>
          </p:txBody>
        </p:sp>
        <p:grpSp>
          <p:nvGrpSpPr>
            <p:cNvPr id="18" name="Groupe 17">
              <a:extLst>
                <a:ext uri="{FF2B5EF4-FFF2-40B4-BE49-F238E27FC236}">
                  <a16:creationId xmlns:a16="http://schemas.microsoft.com/office/drawing/2014/main" id="{E258297F-FFE1-FB94-7B33-DDFEF31D177F}"/>
                </a:ext>
              </a:extLst>
            </p:cNvPr>
            <p:cNvGrpSpPr/>
            <p:nvPr/>
          </p:nvGrpSpPr>
          <p:grpSpPr>
            <a:xfrm>
              <a:off x="1319772" y="4317474"/>
              <a:ext cx="797296" cy="797296"/>
              <a:chOff x="1319772" y="4317474"/>
              <a:chExt cx="797296" cy="797296"/>
            </a:xfrm>
          </p:grpSpPr>
          <p:sp>
            <p:nvSpPr>
              <p:cNvPr id="26" name="Ellipse 25">
                <a:extLst>
                  <a:ext uri="{FF2B5EF4-FFF2-40B4-BE49-F238E27FC236}">
                    <a16:creationId xmlns:a16="http://schemas.microsoft.com/office/drawing/2014/main" id="{8D26B461-D1EE-BA86-7CE4-D351BD086A30}"/>
                  </a:ext>
                </a:extLst>
              </p:cNvPr>
              <p:cNvSpPr/>
              <p:nvPr/>
            </p:nvSpPr>
            <p:spPr>
              <a:xfrm>
                <a:off x="1319772" y="4317474"/>
                <a:ext cx="797296" cy="797296"/>
              </a:xfrm>
              <a:prstGeom prst="ellipse">
                <a:avLst/>
              </a:prstGeom>
              <a:solidFill>
                <a:srgbClr val="E69A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0" name="Graphique 29" descr="Homme avec un remplissage uni">
                <a:extLst>
                  <a:ext uri="{FF2B5EF4-FFF2-40B4-BE49-F238E27FC236}">
                    <a16:creationId xmlns:a16="http://schemas.microsoft.com/office/drawing/2014/main" id="{76943FA1-1D8F-7FEC-F02A-693722B71A3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366327" y="4362221"/>
                <a:ext cx="707797" cy="707797"/>
              </a:xfrm>
              <a:prstGeom prst="rect">
                <a:avLst/>
              </a:prstGeom>
            </p:spPr>
          </p:pic>
        </p:grpSp>
      </p:grpSp>
    </p:spTree>
    <p:extLst>
      <p:ext uri="{BB962C8B-B14F-4D97-AF65-F5344CB8AC3E}">
        <p14:creationId xmlns:p14="http://schemas.microsoft.com/office/powerpoint/2010/main" val="130572999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par>
                          <p:cTn id="11" fill="hold">
                            <p:stCondLst>
                              <p:cond delay="0"/>
                            </p:stCondLst>
                            <p:childTnLst>
                              <p:par>
                                <p:cTn id="12" presetID="12" presetClass="entr" presetSubtype="8" fill="hold" nodeType="afterEffect">
                                  <p:stCondLst>
                                    <p:cond delay="0"/>
                                  </p:stCondLst>
                                  <p:childTnLst>
                                    <p:set>
                                      <p:cBhvr>
                                        <p:cTn id="13" dur="1" fill="hold">
                                          <p:stCondLst>
                                            <p:cond delay="0"/>
                                          </p:stCondLst>
                                        </p:cTn>
                                        <p:tgtEl>
                                          <p:spTgt spid="22"/>
                                        </p:tgtEl>
                                        <p:attrNameLst>
                                          <p:attrName>style.visibility</p:attrName>
                                        </p:attrNameLst>
                                      </p:cBhvr>
                                      <p:to>
                                        <p:strVal val="visible"/>
                                      </p:to>
                                    </p:set>
                                    <p:anim calcmode="lin" valueType="num">
                                      <p:cBhvr additive="base">
                                        <p:cTn id="14" dur="500"/>
                                        <p:tgtEl>
                                          <p:spTgt spid="22"/>
                                        </p:tgtEl>
                                        <p:attrNameLst>
                                          <p:attrName>ppt_x</p:attrName>
                                        </p:attrNameLst>
                                      </p:cBhvr>
                                      <p:tavLst>
                                        <p:tav tm="0">
                                          <p:val>
                                            <p:strVal val="#ppt_x-#ppt_w*1.125000"/>
                                          </p:val>
                                        </p:tav>
                                        <p:tav tm="100000">
                                          <p:val>
                                            <p:strVal val="#ppt_x"/>
                                          </p:val>
                                        </p:tav>
                                      </p:tavLst>
                                    </p:anim>
                                    <p:animEffect transition="in" filter="wipe(right)">
                                      <p:cBhvr>
                                        <p:cTn id="15" dur="500"/>
                                        <p:tgtEl>
                                          <p:spTgt spid="22"/>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2" fill="hold" nodeType="clickEffect">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cBhvr additive="base">
                                        <p:cTn id="20" dur="500"/>
                                        <p:tgtEl>
                                          <p:spTgt spid="27"/>
                                        </p:tgtEl>
                                        <p:attrNameLst>
                                          <p:attrName>ppt_x</p:attrName>
                                        </p:attrNameLst>
                                      </p:cBhvr>
                                      <p:tavLst>
                                        <p:tav tm="0">
                                          <p:val>
                                            <p:strVal val="#ppt_x+#ppt_w*1.125000"/>
                                          </p:val>
                                        </p:tav>
                                        <p:tav tm="100000">
                                          <p:val>
                                            <p:strVal val="#ppt_x"/>
                                          </p:val>
                                        </p:tav>
                                      </p:tavLst>
                                    </p:anim>
                                    <p:animEffect transition="in" filter="wipe(left)">
                                      <p:cBhvr>
                                        <p:cTn id="21" dur="500"/>
                                        <p:tgtEl>
                                          <p:spTgt spid="27"/>
                                        </p:tgtEl>
                                      </p:cBhvr>
                                    </p:animEffect>
                                  </p:childTnLst>
                                </p:cTn>
                              </p:par>
                            </p:childTnLst>
                          </p:cTn>
                        </p:par>
                      </p:childTnLst>
                    </p:cTn>
                  </p:par>
                  <p:par>
                    <p:cTn id="22" fill="hold">
                      <p:stCondLst>
                        <p:cond delay="indefinite"/>
                      </p:stCondLst>
                      <p:childTnLst>
                        <p:par>
                          <p:cTn id="23" fill="hold">
                            <p:stCondLst>
                              <p:cond delay="0"/>
                            </p:stCondLst>
                            <p:childTnLst>
                              <p:par>
                                <p:cTn id="24" presetID="12" presetClass="entr" presetSubtype="8" fill="hold" nodeType="click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additive="base">
                                        <p:cTn id="26" dur="500"/>
                                        <p:tgtEl>
                                          <p:spTgt spid="28"/>
                                        </p:tgtEl>
                                        <p:attrNameLst>
                                          <p:attrName>ppt_x</p:attrName>
                                        </p:attrNameLst>
                                      </p:cBhvr>
                                      <p:tavLst>
                                        <p:tav tm="0">
                                          <p:val>
                                            <p:strVal val="#ppt_x-#ppt_w*1.125000"/>
                                          </p:val>
                                        </p:tav>
                                        <p:tav tm="100000">
                                          <p:val>
                                            <p:strVal val="#ppt_x"/>
                                          </p:val>
                                        </p:tav>
                                      </p:tavLst>
                                    </p:anim>
                                    <p:animEffect transition="in" filter="wipe(right)">
                                      <p:cBhvr>
                                        <p:cTn id="2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A622D-2612-77EB-BCA7-41E08F72D26F}"/>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A0D498AE-CA7B-7FD7-BC62-25B43ABE46A6}"/>
              </a:ext>
            </a:extLst>
          </p:cNvPr>
          <p:cNvSpPr txBox="1">
            <a:spLocks noGrp="1"/>
          </p:cNvSpPr>
          <p:nvPr>
            <p:ph type="title" idx="4294967295"/>
          </p:nvPr>
        </p:nvSpPr>
        <p:spPr>
          <a:xfrm>
            <a:off x="655272" y="354856"/>
            <a:ext cx="5865340" cy="692468"/>
          </a:xfrm>
          <a:prstGeom prst="roundRect">
            <a:avLst>
              <a:gd name="adj" fmla="val 50000"/>
            </a:avLst>
          </a:prstGeom>
          <a:solidFill>
            <a:schemeClr val="tx1"/>
          </a:solid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schemeClr val="bg1"/>
                </a:solidFill>
                <a:effectLst/>
                <a:uLnTx/>
                <a:uFillTx/>
                <a:latin typeface="+mn-lt"/>
                <a:ea typeface="+mn-ea"/>
                <a:cs typeface="Readex Pro"/>
              </a:rPr>
              <a:t>Définitions des termes </a:t>
            </a:r>
            <a:r>
              <a:rPr kumimoji="0" lang="fr-FR" sz="3200" b="1" i="0" u="none" strike="noStrike" kern="1200" cap="none" spc="0" normalizeH="0" baseline="0" noProof="0" dirty="0">
                <a:ln>
                  <a:noFill/>
                </a:ln>
                <a:solidFill>
                  <a:schemeClr val="accent1"/>
                </a:solidFill>
                <a:effectLst/>
                <a:uLnTx/>
                <a:uFillTx/>
                <a:latin typeface="+mn-lt"/>
                <a:ea typeface="+mn-ea"/>
                <a:cs typeface="Readex Pro"/>
              </a:rPr>
              <a:t>en vert</a:t>
            </a:r>
            <a:endParaRPr kumimoji="0" lang="fr-FR" sz="3200" b="1" i="0" u="none" strike="noStrike" kern="1200" cap="none" spc="0" normalizeH="0" baseline="0" noProof="0" dirty="0">
              <a:ln>
                <a:noFill/>
              </a:ln>
              <a:solidFill>
                <a:schemeClr val="accent1"/>
              </a:solidFill>
              <a:effectLst/>
              <a:uLnTx/>
              <a:uFillTx/>
              <a:latin typeface="+mn-lt"/>
              <a:ea typeface="+mn-ea"/>
              <a:cs typeface="Readex Pro" pitchFamily="2" charset="-78"/>
            </a:endParaRPr>
          </a:p>
        </p:txBody>
      </p:sp>
      <p:grpSp>
        <p:nvGrpSpPr>
          <p:cNvPr id="9" name="Groupe 8">
            <a:extLst>
              <a:ext uri="{FF2B5EF4-FFF2-40B4-BE49-F238E27FC236}">
                <a16:creationId xmlns:a16="http://schemas.microsoft.com/office/drawing/2014/main" id="{1E60E715-476A-321B-DDDC-7DCB47D2E93A}"/>
              </a:ext>
            </a:extLst>
          </p:cNvPr>
          <p:cNvGrpSpPr/>
          <p:nvPr/>
        </p:nvGrpSpPr>
        <p:grpSpPr>
          <a:xfrm>
            <a:off x="968557" y="1310185"/>
            <a:ext cx="10372733" cy="1317618"/>
            <a:chOff x="968557" y="1310185"/>
            <a:chExt cx="10372733" cy="1317618"/>
          </a:xfrm>
        </p:grpSpPr>
        <p:sp>
          <p:nvSpPr>
            <p:cNvPr id="2" name="Rectangle : coins arrondis 1">
              <a:extLst>
                <a:ext uri="{FF2B5EF4-FFF2-40B4-BE49-F238E27FC236}">
                  <a16:creationId xmlns:a16="http://schemas.microsoft.com/office/drawing/2014/main" id="{80C17F35-FC7F-9C16-9B6B-0A01251BFB43}"/>
                </a:ext>
              </a:extLst>
            </p:cNvPr>
            <p:cNvSpPr/>
            <p:nvPr/>
          </p:nvSpPr>
          <p:spPr>
            <a:xfrm>
              <a:off x="968557" y="1310185"/>
              <a:ext cx="10372733" cy="1317618"/>
            </a:xfrm>
            <a:prstGeom prst="roundRect">
              <a:avLst>
                <a:gd name="adj" fmla="val 23993"/>
              </a:avLst>
            </a:prstGeom>
            <a:solidFill>
              <a:schemeClr val="bg1">
                <a:alpha val="90000"/>
              </a:schemeClr>
            </a:solidFill>
            <a:ln>
              <a:noFill/>
            </a:ln>
            <a:effectLst>
              <a:outerShdw blurRad="137297" dist="38100" dir="2700000" algn="tl" rotWithShape="0">
                <a:schemeClr val="accent1">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lIns="1152000" rtlCol="0" anchor="ctr">
              <a:noAutofit/>
            </a:bodyPr>
            <a:lstStyle/>
            <a:p>
              <a:pPr>
                <a:buClr>
                  <a:srgbClr val="00B0F0"/>
                </a:buClr>
                <a:buSzPts val="1800"/>
              </a:pPr>
              <a:r>
                <a:rPr lang="fr-FR" b="1" dirty="0">
                  <a:solidFill>
                    <a:srgbClr val="00A292"/>
                  </a:solidFill>
                  <a:ea typeface="Calibri"/>
                  <a:cs typeface="Calibri"/>
                  <a:sym typeface="Calibri"/>
                </a:rPr>
                <a:t>ADN : Acide DésoxyriboNucléique</a:t>
              </a:r>
            </a:p>
            <a:p>
              <a:pPr>
                <a:buClr>
                  <a:srgbClr val="00B0F0"/>
                </a:buClr>
                <a:buSzPts val="1800"/>
              </a:pPr>
              <a:r>
                <a:rPr lang="fr-FR" sz="1400" dirty="0">
                  <a:solidFill>
                    <a:schemeClr val="dk1"/>
                  </a:solidFill>
                  <a:ea typeface="Calibri"/>
                  <a:cs typeface="Calibri"/>
                  <a:sym typeface="Calibri"/>
                </a:rPr>
                <a:t>Molécule présente dans le noyau des cellules qui est le support de l’information génétique, instruction indispensable pour fabriquer les protéines nécessaires au fonctionnement de notre corps. L'ensemble de ces instructions est appelé le génome. Le génome humain comprend environ 20 000 gènes.</a:t>
              </a:r>
              <a:endParaRPr lang="fr-FR" dirty="0"/>
            </a:p>
          </p:txBody>
        </p:sp>
        <p:grpSp>
          <p:nvGrpSpPr>
            <p:cNvPr id="4" name="Groupe 3">
              <a:extLst>
                <a:ext uri="{FF2B5EF4-FFF2-40B4-BE49-F238E27FC236}">
                  <a16:creationId xmlns:a16="http://schemas.microsoft.com/office/drawing/2014/main" id="{C36F4C08-2015-FDE0-04D4-AA3EDD7C3F1D}"/>
                </a:ext>
              </a:extLst>
            </p:cNvPr>
            <p:cNvGrpSpPr/>
            <p:nvPr/>
          </p:nvGrpSpPr>
          <p:grpSpPr>
            <a:xfrm>
              <a:off x="1244827" y="1553030"/>
              <a:ext cx="831954" cy="831954"/>
              <a:chOff x="1244827" y="1723627"/>
              <a:chExt cx="831954" cy="831954"/>
            </a:xfrm>
          </p:grpSpPr>
          <p:sp>
            <p:nvSpPr>
              <p:cNvPr id="6" name="Ellipse 5">
                <a:extLst>
                  <a:ext uri="{FF2B5EF4-FFF2-40B4-BE49-F238E27FC236}">
                    <a16:creationId xmlns:a16="http://schemas.microsoft.com/office/drawing/2014/main" id="{8E036526-BEF2-B04A-CFBA-3C8E1A8EC8D0}"/>
                  </a:ext>
                </a:extLst>
              </p:cNvPr>
              <p:cNvSpPr/>
              <p:nvPr/>
            </p:nvSpPr>
            <p:spPr>
              <a:xfrm>
                <a:off x="1244827" y="1723627"/>
                <a:ext cx="831954" cy="831954"/>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7" name="Image 6">
                <a:extLst>
                  <a:ext uri="{FF2B5EF4-FFF2-40B4-BE49-F238E27FC236}">
                    <a16:creationId xmlns:a16="http://schemas.microsoft.com/office/drawing/2014/main" id="{6C820081-5F13-5F04-00E7-276851B8CC29}"/>
                  </a:ext>
                </a:extLst>
              </p:cNvPr>
              <p:cNvPicPr>
                <a:picLocks noChangeAspect="1"/>
              </p:cNvPicPr>
              <p:nvPr/>
            </p:nvPicPr>
            <p:blipFill>
              <a:blip r:embed="rId3"/>
              <a:stretch>
                <a:fillRect/>
              </a:stretch>
            </p:blipFill>
            <p:spPr>
              <a:xfrm rot="3113290">
                <a:off x="1528278" y="1750065"/>
                <a:ext cx="265050" cy="779051"/>
              </a:xfrm>
              <a:prstGeom prst="rect">
                <a:avLst/>
              </a:prstGeom>
            </p:spPr>
          </p:pic>
        </p:grpSp>
      </p:grpSp>
      <p:grpSp>
        <p:nvGrpSpPr>
          <p:cNvPr id="11" name="Groupe 10">
            <a:extLst>
              <a:ext uri="{FF2B5EF4-FFF2-40B4-BE49-F238E27FC236}">
                <a16:creationId xmlns:a16="http://schemas.microsoft.com/office/drawing/2014/main" id="{C4CB7B78-38DB-8893-22B9-0234E62DFF74}"/>
              </a:ext>
            </a:extLst>
          </p:cNvPr>
          <p:cNvGrpSpPr/>
          <p:nvPr/>
        </p:nvGrpSpPr>
        <p:grpSpPr>
          <a:xfrm>
            <a:off x="968557" y="2870648"/>
            <a:ext cx="10372733" cy="1317618"/>
            <a:chOff x="968557" y="2870648"/>
            <a:chExt cx="10372733" cy="1317618"/>
          </a:xfrm>
        </p:grpSpPr>
        <p:sp>
          <p:nvSpPr>
            <p:cNvPr id="8" name="Rectangle : coins arrondis 7">
              <a:extLst>
                <a:ext uri="{FF2B5EF4-FFF2-40B4-BE49-F238E27FC236}">
                  <a16:creationId xmlns:a16="http://schemas.microsoft.com/office/drawing/2014/main" id="{37710EE5-F128-9E9F-29FA-E717F59EC921}"/>
                </a:ext>
              </a:extLst>
            </p:cNvPr>
            <p:cNvSpPr/>
            <p:nvPr/>
          </p:nvSpPr>
          <p:spPr>
            <a:xfrm>
              <a:off x="968557" y="2870648"/>
              <a:ext cx="10372733" cy="1317618"/>
            </a:xfrm>
            <a:prstGeom prst="roundRect">
              <a:avLst>
                <a:gd name="adj" fmla="val 23993"/>
              </a:avLst>
            </a:prstGeom>
            <a:solidFill>
              <a:schemeClr val="bg1">
                <a:alpha val="90000"/>
              </a:schemeClr>
            </a:solidFill>
            <a:ln>
              <a:noFill/>
            </a:ln>
            <a:effectLst>
              <a:outerShdw blurRad="137297" dist="38100" dir="2700000" algn="tl" rotWithShape="0">
                <a:schemeClr val="accent1">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lIns="1152000" rtlCol="0" anchor="ctr">
              <a:noAutofit/>
            </a:bodyPr>
            <a:lstStyle/>
            <a:p>
              <a:pPr>
                <a:buClr>
                  <a:srgbClr val="00B0F0"/>
                </a:buClr>
                <a:buSzPts val="1800"/>
              </a:pPr>
              <a:r>
                <a:rPr lang="fr-FR" b="1" dirty="0">
                  <a:solidFill>
                    <a:srgbClr val="00A292"/>
                  </a:solidFill>
                  <a:ea typeface="Calibri"/>
                  <a:cs typeface="Calibri"/>
                  <a:sym typeface="Calibri"/>
                </a:rPr>
                <a:t>ARN :  Acide </a:t>
              </a:r>
              <a:r>
                <a:rPr lang="fr-FR" b="1" dirty="0" err="1">
                  <a:solidFill>
                    <a:srgbClr val="00A292"/>
                  </a:solidFill>
                  <a:ea typeface="Calibri"/>
                  <a:cs typeface="Calibri"/>
                  <a:sym typeface="Calibri"/>
                </a:rPr>
                <a:t>RiboNucléique</a:t>
              </a:r>
              <a:r>
                <a:rPr lang="fr-FR" b="1" dirty="0">
                  <a:solidFill>
                    <a:srgbClr val="00A292"/>
                  </a:solidFill>
                  <a:ea typeface="Calibri"/>
                  <a:cs typeface="Calibri"/>
                  <a:sym typeface="Calibri"/>
                </a:rPr>
                <a:t> </a:t>
              </a:r>
            </a:p>
            <a:p>
              <a:pPr>
                <a:buClr>
                  <a:srgbClr val="00B0F0"/>
                </a:buClr>
                <a:buSzPts val="1800"/>
              </a:pPr>
              <a:r>
                <a:rPr lang="fr-FR" sz="1400" dirty="0">
                  <a:solidFill>
                    <a:schemeClr val="dk1"/>
                  </a:solidFill>
                  <a:ea typeface="Calibri"/>
                  <a:cs typeface="Calibri"/>
                  <a:sym typeface="Calibri"/>
                </a:rPr>
                <a:t>Molécule qui existe sous plusieurs formes, dont la plus connue est l'ARN messager (ARNm) qui joue un rôle crucial dans la fabrication des protéines. Il représente une copie des instructions génétiques issues de l'ADN. La machinerie cellulaire doit « lire » ces instructions pour pouvoir fabriquer une protéine spécifique.</a:t>
              </a:r>
            </a:p>
          </p:txBody>
        </p:sp>
        <p:sp>
          <p:nvSpPr>
            <p:cNvPr id="10" name="Ellipse 9">
              <a:extLst>
                <a:ext uri="{FF2B5EF4-FFF2-40B4-BE49-F238E27FC236}">
                  <a16:creationId xmlns:a16="http://schemas.microsoft.com/office/drawing/2014/main" id="{62AE8F18-3737-797B-B840-4002A487EC19}"/>
                </a:ext>
              </a:extLst>
            </p:cNvPr>
            <p:cNvSpPr/>
            <p:nvPr/>
          </p:nvSpPr>
          <p:spPr>
            <a:xfrm>
              <a:off x="1244827" y="3113493"/>
              <a:ext cx="831954" cy="831954"/>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6" name="Image 15">
              <a:extLst>
                <a:ext uri="{FF2B5EF4-FFF2-40B4-BE49-F238E27FC236}">
                  <a16:creationId xmlns:a16="http://schemas.microsoft.com/office/drawing/2014/main" id="{36497008-06B1-7608-D2E6-B486909444EB}"/>
                </a:ext>
              </a:extLst>
            </p:cNvPr>
            <p:cNvPicPr>
              <a:picLocks noChangeAspect="1"/>
            </p:cNvPicPr>
            <p:nvPr/>
          </p:nvPicPr>
          <p:blipFill>
            <a:blip r:embed="rId4"/>
            <a:stretch>
              <a:fillRect/>
            </a:stretch>
          </p:blipFill>
          <p:spPr>
            <a:xfrm rot="2633339">
              <a:off x="1558728" y="3111885"/>
              <a:ext cx="204146" cy="835143"/>
            </a:xfrm>
            <a:prstGeom prst="rect">
              <a:avLst/>
            </a:prstGeom>
          </p:spPr>
        </p:pic>
      </p:grpSp>
      <p:grpSp>
        <p:nvGrpSpPr>
          <p:cNvPr id="12" name="Groupe 11">
            <a:extLst>
              <a:ext uri="{FF2B5EF4-FFF2-40B4-BE49-F238E27FC236}">
                <a16:creationId xmlns:a16="http://schemas.microsoft.com/office/drawing/2014/main" id="{BD4F2FDA-14E5-FA35-65E1-8FB563FBD6AD}"/>
              </a:ext>
            </a:extLst>
          </p:cNvPr>
          <p:cNvGrpSpPr/>
          <p:nvPr/>
        </p:nvGrpSpPr>
        <p:grpSpPr>
          <a:xfrm>
            <a:off x="968557" y="4426493"/>
            <a:ext cx="10372733" cy="1317618"/>
            <a:chOff x="968557" y="4426493"/>
            <a:chExt cx="10372733" cy="1317618"/>
          </a:xfrm>
        </p:grpSpPr>
        <p:sp>
          <p:nvSpPr>
            <p:cNvPr id="17" name="Rectangle : coins arrondis 16">
              <a:extLst>
                <a:ext uri="{FF2B5EF4-FFF2-40B4-BE49-F238E27FC236}">
                  <a16:creationId xmlns:a16="http://schemas.microsoft.com/office/drawing/2014/main" id="{03FDBDF3-DB3D-7C52-CE90-B6DDE67E063B}"/>
                </a:ext>
              </a:extLst>
            </p:cNvPr>
            <p:cNvSpPr/>
            <p:nvPr/>
          </p:nvSpPr>
          <p:spPr>
            <a:xfrm>
              <a:off x="968557" y="4426493"/>
              <a:ext cx="10372733" cy="1317618"/>
            </a:xfrm>
            <a:prstGeom prst="roundRect">
              <a:avLst>
                <a:gd name="adj" fmla="val 23993"/>
              </a:avLst>
            </a:prstGeom>
            <a:solidFill>
              <a:schemeClr val="bg1">
                <a:alpha val="90000"/>
              </a:schemeClr>
            </a:solidFill>
            <a:ln>
              <a:noFill/>
            </a:ln>
            <a:effectLst>
              <a:outerShdw blurRad="137297" dist="38100" dir="2700000" algn="tl" rotWithShape="0">
                <a:schemeClr val="accent1">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lIns="1152000" rtlCol="0" anchor="ctr">
              <a:noAutofit/>
            </a:bodyPr>
            <a:lstStyle/>
            <a:p>
              <a:pPr>
                <a:buClr>
                  <a:srgbClr val="00B0F0"/>
                </a:buClr>
                <a:buSzPts val="1800"/>
              </a:pPr>
              <a:r>
                <a:rPr lang="fr-FR" b="1" dirty="0">
                  <a:solidFill>
                    <a:srgbClr val="00A292"/>
                  </a:solidFill>
                  <a:ea typeface="Calibri"/>
                  <a:cs typeface="Calibri"/>
                  <a:sym typeface="Calibri"/>
                </a:rPr>
                <a:t>Cellule</a:t>
              </a:r>
            </a:p>
            <a:p>
              <a:pPr>
                <a:buClr>
                  <a:srgbClr val="00B0F0"/>
                </a:buClr>
                <a:buSzPts val="1800"/>
              </a:pPr>
              <a:r>
                <a:rPr lang="fr-FR" sz="1400" dirty="0">
                  <a:solidFill>
                    <a:schemeClr val="dk1"/>
                  </a:solidFill>
                  <a:ea typeface="Calibri"/>
                  <a:cs typeface="Calibri"/>
                  <a:sym typeface="Calibri"/>
                </a:rPr>
                <a:t>Unité de base de tout organisme vivant. Il en existe de plusieurs formes, et avec différentes fonctions (cellules de la peau, cellules sanguines...). Assemblées elles composent les tissus et organes du corps humain. Les cellules contiennent notamment un noyau qui renferme l’ADN.</a:t>
              </a:r>
            </a:p>
          </p:txBody>
        </p:sp>
        <p:sp>
          <p:nvSpPr>
            <p:cNvPr id="18" name="Ellipse 17">
              <a:extLst>
                <a:ext uri="{FF2B5EF4-FFF2-40B4-BE49-F238E27FC236}">
                  <a16:creationId xmlns:a16="http://schemas.microsoft.com/office/drawing/2014/main" id="{8269CB00-6058-3D11-9FDA-2C7A2EDCA463}"/>
                </a:ext>
              </a:extLst>
            </p:cNvPr>
            <p:cNvSpPr/>
            <p:nvPr/>
          </p:nvSpPr>
          <p:spPr>
            <a:xfrm>
              <a:off x="1244827" y="4669338"/>
              <a:ext cx="831954" cy="831954"/>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2" name="Image 21">
              <a:extLst>
                <a:ext uri="{FF2B5EF4-FFF2-40B4-BE49-F238E27FC236}">
                  <a16:creationId xmlns:a16="http://schemas.microsoft.com/office/drawing/2014/main" id="{3AADA1DC-59C3-ACC5-3581-2F79C4D8770D}"/>
                </a:ext>
              </a:extLst>
            </p:cNvPr>
            <p:cNvPicPr>
              <a:picLocks noChangeAspect="1"/>
            </p:cNvPicPr>
            <p:nvPr/>
          </p:nvPicPr>
          <p:blipFill>
            <a:blip r:embed="rId5"/>
            <a:stretch>
              <a:fillRect/>
            </a:stretch>
          </p:blipFill>
          <p:spPr>
            <a:xfrm>
              <a:off x="1377326" y="4808120"/>
              <a:ext cx="553833" cy="553833"/>
            </a:xfrm>
            <a:prstGeom prst="rect">
              <a:avLst/>
            </a:prstGeom>
          </p:spPr>
        </p:pic>
      </p:grpSp>
    </p:spTree>
    <p:extLst>
      <p:ext uri="{BB962C8B-B14F-4D97-AF65-F5344CB8AC3E}">
        <p14:creationId xmlns:p14="http://schemas.microsoft.com/office/powerpoint/2010/main" val="152686335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4"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p:tgtEl>
                                          <p:spTgt spid="9"/>
                                        </p:tgtEl>
                                        <p:attrNameLst>
                                          <p:attrName>ppt_y</p:attrName>
                                        </p:attrNameLst>
                                      </p:cBhvr>
                                      <p:tavLst>
                                        <p:tav tm="0">
                                          <p:val>
                                            <p:strVal val="#ppt_y+#ppt_h*1.125000"/>
                                          </p:val>
                                        </p:tav>
                                        <p:tav tm="100000">
                                          <p:val>
                                            <p:strVal val="#ppt_y"/>
                                          </p:val>
                                        </p:tav>
                                      </p:tavLst>
                                    </p:anim>
                                    <p:animEffect transition="in" filter="wipe(up)">
                                      <p:cBhvr>
                                        <p:cTn id="14" dur="500"/>
                                        <p:tgtEl>
                                          <p:spTgt spid="9"/>
                                        </p:tgtEl>
                                      </p:cBhvr>
                                    </p:animEffect>
                                  </p:childTnLst>
                                </p:cTn>
                              </p:par>
                            </p:childTnLst>
                          </p:cTn>
                        </p:par>
                        <p:par>
                          <p:cTn id="15" fill="hold">
                            <p:stCondLst>
                              <p:cond delay="1500"/>
                            </p:stCondLst>
                            <p:childTnLst>
                              <p:par>
                                <p:cTn id="16" presetID="12" presetClass="entr" presetSubtype="4"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500"/>
                                        <p:tgtEl>
                                          <p:spTgt spid="11"/>
                                        </p:tgtEl>
                                        <p:attrNameLst>
                                          <p:attrName>ppt_y</p:attrName>
                                        </p:attrNameLst>
                                      </p:cBhvr>
                                      <p:tavLst>
                                        <p:tav tm="0">
                                          <p:val>
                                            <p:strVal val="#ppt_y+#ppt_h*1.125000"/>
                                          </p:val>
                                        </p:tav>
                                        <p:tav tm="100000">
                                          <p:val>
                                            <p:strVal val="#ppt_y"/>
                                          </p:val>
                                        </p:tav>
                                      </p:tavLst>
                                    </p:anim>
                                    <p:animEffect transition="in" filter="wipe(up)">
                                      <p:cBhvr>
                                        <p:cTn id="19" dur="500"/>
                                        <p:tgtEl>
                                          <p:spTgt spid="11"/>
                                        </p:tgtEl>
                                      </p:cBhvr>
                                    </p:animEffect>
                                  </p:childTnLst>
                                </p:cTn>
                              </p:par>
                            </p:childTnLst>
                          </p:cTn>
                        </p:par>
                        <p:par>
                          <p:cTn id="20" fill="hold">
                            <p:stCondLst>
                              <p:cond delay="2000"/>
                            </p:stCondLst>
                            <p:childTnLst>
                              <p:par>
                                <p:cTn id="21" presetID="12" presetClass="entr" presetSubtype="4"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p:tgtEl>
                                          <p:spTgt spid="12"/>
                                        </p:tgtEl>
                                        <p:attrNameLst>
                                          <p:attrName>ppt_y</p:attrName>
                                        </p:attrNameLst>
                                      </p:cBhvr>
                                      <p:tavLst>
                                        <p:tav tm="0">
                                          <p:val>
                                            <p:strVal val="#ppt_y+#ppt_h*1.125000"/>
                                          </p:val>
                                        </p:tav>
                                        <p:tav tm="100000">
                                          <p:val>
                                            <p:strVal val="#ppt_y"/>
                                          </p:val>
                                        </p:tav>
                                      </p:tavLst>
                                    </p:anim>
                                    <p:animEffect transition="in" filter="wipe(up)">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F33C5B-B041-08DB-CB6E-5D3729E00AA5}"/>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CBE895AC-6646-D584-7D42-7B30AE345C52}"/>
              </a:ext>
            </a:extLst>
          </p:cNvPr>
          <p:cNvSpPr txBox="1">
            <a:spLocks noGrp="1"/>
          </p:cNvSpPr>
          <p:nvPr>
            <p:ph type="title" idx="4294967295"/>
          </p:nvPr>
        </p:nvSpPr>
        <p:spPr>
          <a:xfrm>
            <a:off x="655272" y="354856"/>
            <a:ext cx="5865340" cy="692468"/>
          </a:xfrm>
          <a:prstGeom prst="roundRect">
            <a:avLst>
              <a:gd name="adj" fmla="val 50000"/>
            </a:avLst>
          </a:prstGeom>
          <a:solidFill>
            <a:schemeClr val="tx1"/>
          </a:solid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schemeClr val="bg1"/>
                </a:solidFill>
                <a:effectLst/>
                <a:uLnTx/>
                <a:uFillTx/>
                <a:latin typeface="+mn-lt"/>
                <a:ea typeface="+mn-ea"/>
                <a:cs typeface="Readex Pro"/>
              </a:rPr>
              <a:t>Définitions des termes </a:t>
            </a:r>
            <a:r>
              <a:rPr kumimoji="0" lang="fr-FR" sz="3200" b="1" i="0" u="none" strike="noStrike" kern="1200" cap="none" spc="0" normalizeH="0" baseline="0" noProof="0" dirty="0">
                <a:ln>
                  <a:noFill/>
                </a:ln>
                <a:solidFill>
                  <a:schemeClr val="accent1"/>
                </a:solidFill>
                <a:effectLst/>
                <a:uLnTx/>
                <a:uFillTx/>
                <a:latin typeface="+mn-lt"/>
                <a:ea typeface="+mn-ea"/>
                <a:cs typeface="Readex Pro"/>
              </a:rPr>
              <a:t>en vert</a:t>
            </a:r>
            <a:endParaRPr kumimoji="0" lang="fr-FR" sz="3200" b="1" i="0" u="none" strike="noStrike" kern="1200" cap="none" spc="0" normalizeH="0" baseline="0" noProof="0" dirty="0">
              <a:ln>
                <a:noFill/>
              </a:ln>
              <a:solidFill>
                <a:schemeClr val="accent1"/>
              </a:solidFill>
              <a:effectLst/>
              <a:uLnTx/>
              <a:uFillTx/>
              <a:latin typeface="+mn-lt"/>
              <a:ea typeface="+mn-ea"/>
              <a:cs typeface="Readex Pro" pitchFamily="2" charset="-78"/>
            </a:endParaRPr>
          </a:p>
        </p:txBody>
      </p:sp>
      <p:grpSp>
        <p:nvGrpSpPr>
          <p:cNvPr id="11" name="Groupe 10">
            <a:extLst>
              <a:ext uri="{FF2B5EF4-FFF2-40B4-BE49-F238E27FC236}">
                <a16:creationId xmlns:a16="http://schemas.microsoft.com/office/drawing/2014/main" id="{946CD3A4-7199-6B06-4F91-47EA56F51DE2}"/>
              </a:ext>
            </a:extLst>
          </p:cNvPr>
          <p:cNvGrpSpPr/>
          <p:nvPr/>
        </p:nvGrpSpPr>
        <p:grpSpPr>
          <a:xfrm>
            <a:off x="968557" y="2870648"/>
            <a:ext cx="10372733" cy="1317618"/>
            <a:chOff x="968557" y="2870648"/>
            <a:chExt cx="10372733" cy="1317618"/>
          </a:xfrm>
        </p:grpSpPr>
        <p:sp>
          <p:nvSpPr>
            <p:cNvPr id="8" name="Rectangle : coins arrondis 7">
              <a:extLst>
                <a:ext uri="{FF2B5EF4-FFF2-40B4-BE49-F238E27FC236}">
                  <a16:creationId xmlns:a16="http://schemas.microsoft.com/office/drawing/2014/main" id="{17F437B8-3CEA-DC1E-6909-67B5A0BEC0B5}"/>
                </a:ext>
              </a:extLst>
            </p:cNvPr>
            <p:cNvSpPr/>
            <p:nvPr/>
          </p:nvSpPr>
          <p:spPr>
            <a:xfrm>
              <a:off x="968557" y="2870648"/>
              <a:ext cx="10372733" cy="1317618"/>
            </a:xfrm>
            <a:prstGeom prst="roundRect">
              <a:avLst>
                <a:gd name="adj" fmla="val 23993"/>
              </a:avLst>
            </a:prstGeom>
            <a:solidFill>
              <a:schemeClr val="bg1">
                <a:alpha val="90000"/>
              </a:schemeClr>
            </a:solidFill>
            <a:ln>
              <a:noFill/>
            </a:ln>
            <a:effectLst>
              <a:outerShdw blurRad="137297" dist="38100" dir="2700000" algn="tl" rotWithShape="0">
                <a:schemeClr val="accent1">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lIns="1152000" rtlCol="0" anchor="ctr">
              <a:noAutofit/>
            </a:bodyPr>
            <a:lstStyle/>
            <a:p>
              <a:pPr>
                <a:buClr>
                  <a:srgbClr val="00B0F0"/>
                </a:buClr>
                <a:buSzPts val="1800"/>
              </a:pPr>
              <a:r>
                <a:rPr lang="fr-FR" b="1" dirty="0">
                  <a:solidFill>
                    <a:srgbClr val="00A292"/>
                  </a:solidFill>
                  <a:ea typeface="Calibri"/>
                  <a:cs typeface="Calibri"/>
                  <a:sym typeface="Calibri"/>
                </a:rPr>
                <a:t>Epissage</a:t>
              </a:r>
              <a:br>
                <a:rPr lang="fr-FR" b="1" dirty="0">
                  <a:solidFill>
                    <a:srgbClr val="00A292"/>
                  </a:solidFill>
                  <a:ea typeface="Calibri"/>
                  <a:cs typeface="Calibri"/>
                  <a:sym typeface="Calibri"/>
                </a:rPr>
              </a:br>
              <a:r>
                <a:rPr lang="fr-FR" sz="1400" dirty="0">
                  <a:solidFill>
                    <a:schemeClr val="dk1"/>
                  </a:solidFill>
                  <a:ea typeface="Calibri"/>
                  <a:cs typeface="Calibri"/>
                  <a:sym typeface="Calibri"/>
                </a:rPr>
                <a:t>Mécanisme qui retire certaines parties de l’ARN et soude les segments d’ARN nécessaires à la production de protéines. Dans la mucoviscidose, certaines mutations du gène CFTR altèrent ce processus, empêchant ainsi la production d’une protéine CFTR normale.</a:t>
              </a:r>
            </a:p>
          </p:txBody>
        </p:sp>
        <p:sp>
          <p:nvSpPr>
            <p:cNvPr id="10" name="Ellipse 9">
              <a:extLst>
                <a:ext uri="{FF2B5EF4-FFF2-40B4-BE49-F238E27FC236}">
                  <a16:creationId xmlns:a16="http://schemas.microsoft.com/office/drawing/2014/main" id="{4356B446-EDAC-F2D6-84A3-60553992DA4A}"/>
                </a:ext>
              </a:extLst>
            </p:cNvPr>
            <p:cNvSpPr/>
            <p:nvPr/>
          </p:nvSpPr>
          <p:spPr>
            <a:xfrm>
              <a:off x="1244827" y="3113493"/>
              <a:ext cx="831954" cy="831954"/>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6" name="Image 15">
              <a:extLst>
                <a:ext uri="{FF2B5EF4-FFF2-40B4-BE49-F238E27FC236}">
                  <a16:creationId xmlns:a16="http://schemas.microsoft.com/office/drawing/2014/main" id="{B151FA33-0ECF-2497-CAEA-12040A23F1F0}"/>
                </a:ext>
              </a:extLst>
            </p:cNvPr>
            <p:cNvPicPr>
              <a:picLocks noChangeAspect="1"/>
            </p:cNvPicPr>
            <p:nvPr/>
          </p:nvPicPr>
          <p:blipFill>
            <a:blip r:embed="rId3"/>
            <a:stretch>
              <a:fillRect/>
            </a:stretch>
          </p:blipFill>
          <p:spPr>
            <a:xfrm rot="2633339">
              <a:off x="1558728" y="3111885"/>
              <a:ext cx="204146" cy="835143"/>
            </a:xfrm>
            <a:prstGeom prst="rect">
              <a:avLst/>
            </a:prstGeom>
          </p:spPr>
        </p:pic>
      </p:grpSp>
      <p:grpSp>
        <p:nvGrpSpPr>
          <p:cNvPr id="7" name="Groupe 6">
            <a:extLst>
              <a:ext uri="{FF2B5EF4-FFF2-40B4-BE49-F238E27FC236}">
                <a16:creationId xmlns:a16="http://schemas.microsoft.com/office/drawing/2014/main" id="{AB78E844-A8E3-C4BA-198F-6C8C9DD248C6}"/>
              </a:ext>
            </a:extLst>
          </p:cNvPr>
          <p:cNvGrpSpPr/>
          <p:nvPr/>
        </p:nvGrpSpPr>
        <p:grpSpPr>
          <a:xfrm>
            <a:off x="968557" y="1310185"/>
            <a:ext cx="10372733" cy="1317618"/>
            <a:chOff x="968557" y="1310185"/>
            <a:chExt cx="10372733" cy="1317618"/>
          </a:xfrm>
        </p:grpSpPr>
        <p:sp>
          <p:nvSpPr>
            <p:cNvPr id="2" name="Rectangle : coins arrondis 1">
              <a:extLst>
                <a:ext uri="{FF2B5EF4-FFF2-40B4-BE49-F238E27FC236}">
                  <a16:creationId xmlns:a16="http://schemas.microsoft.com/office/drawing/2014/main" id="{B9B853FD-9487-94E7-8F5D-391684F5958A}"/>
                </a:ext>
              </a:extLst>
            </p:cNvPr>
            <p:cNvSpPr/>
            <p:nvPr/>
          </p:nvSpPr>
          <p:spPr>
            <a:xfrm>
              <a:off x="968557" y="1310185"/>
              <a:ext cx="10372733" cy="1317618"/>
            </a:xfrm>
            <a:prstGeom prst="roundRect">
              <a:avLst>
                <a:gd name="adj" fmla="val 23993"/>
              </a:avLst>
            </a:prstGeom>
            <a:solidFill>
              <a:schemeClr val="bg1">
                <a:alpha val="90000"/>
              </a:schemeClr>
            </a:solidFill>
            <a:ln>
              <a:noFill/>
            </a:ln>
            <a:effectLst>
              <a:outerShdw blurRad="137297" dist="38100" dir="2700000" algn="tl" rotWithShape="0">
                <a:schemeClr val="accent1">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lIns="1152000" rtlCol="0" anchor="ctr">
              <a:noAutofit/>
            </a:bodyPr>
            <a:lstStyle/>
            <a:p>
              <a:pPr>
                <a:buClr>
                  <a:srgbClr val="00B0F0"/>
                </a:buClr>
                <a:buSzPts val="1800"/>
              </a:pPr>
              <a:r>
                <a:rPr lang="fr-FR" b="1" dirty="0">
                  <a:solidFill>
                    <a:srgbClr val="00A292"/>
                  </a:solidFill>
                  <a:ea typeface="Calibri"/>
                  <a:cs typeface="Calibri"/>
                  <a:sym typeface="Calibri"/>
                </a:rPr>
                <a:t>Cellule souche </a:t>
              </a:r>
              <a:endParaRPr lang="fr-FR" dirty="0">
                <a:solidFill>
                  <a:srgbClr val="00A292"/>
                </a:solidFill>
                <a:ea typeface="Calibri"/>
                <a:cs typeface="Calibri"/>
                <a:sym typeface="Calibri"/>
              </a:endParaRPr>
            </a:p>
            <a:p>
              <a:pPr>
                <a:buClr>
                  <a:srgbClr val="00B0F0"/>
                </a:buClr>
                <a:buSzPts val="1800"/>
              </a:pPr>
              <a:r>
                <a:rPr lang="fr-FR" sz="1400" dirty="0">
                  <a:solidFill>
                    <a:schemeClr val="dk1"/>
                  </a:solidFill>
                  <a:ea typeface="Calibri"/>
                  <a:cs typeface="Calibri"/>
                  <a:sym typeface="Calibri"/>
                </a:rPr>
                <a:t>Ce sont des cellules capables de s’auto-renouveler, de se multiplier à l’infini et de se différencier en tous types de cellules. </a:t>
              </a:r>
            </a:p>
            <a:p>
              <a:pPr>
                <a:buClr>
                  <a:srgbClr val="00B0F0"/>
                </a:buClr>
                <a:buSzPts val="1800"/>
              </a:pPr>
              <a:r>
                <a:rPr lang="fr-FR" sz="1400" dirty="0">
                  <a:solidFill>
                    <a:schemeClr val="dk1"/>
                  </a:solidFill>
                  <a:ea typeface="Calibri"/>
                  <a:cs typeface="Calibri"/>
                  <a:sym typeface="Calibri"/>
                </a:rPr>
                <a:t>Si le gène CFTR peut être corrigé au niveau de l’ADN des cellules souches pulmonaires, les instructions génétiques correctes pour fabriquer la protéine CFTR seront acquises pour toutes les nouvelles cellules.</a:t>
              </a:r>
            </a:p>
          </p:txBody>
        </p:sp>
        <p:sp>
          <p:nvSpPr>
            <p:cNvPr id="6" name="Ellipse 5">
              <a:extLst>
                <a:ext uri="{FF2B5EF4-FFF2-40B4-BE49-F238E27FC236}">
                  <a16:creationId xmlns:a16="http://schemas.microsoft.com/office/drawing/2014/main" id="{EFFAC5F7-3242-7F00-959F-AE0BBE8280DE}"/>
                </a:ext>
              </a:extLst>
            </p:cNvPr>
            <p:cNvSpPr/>
            <p:nvPr/>
          </p:nvSpPr>
          <p:spPr>
            <a:xfrm>
              <a:off x="1244827" y="1553030"/>
              <a:ext cx="831954" cy="831954"/>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 name="Image 2">
              <a:extLst>
                <a:ext uri="{FF2B5EF4-FFF2-40B4-BE49-F238E27FC236}">
                  <a16:creationId xmlns:a16="http://schemas.microsoft.com/office/drawing/2014/main" id="{89D6C329-4FA6-DFC3-E057-2833012CA939}"/>
                </a:ext>
              </a:extLst>
            </p:cNvPr>
            <p:cNvPicPr>
              <a:picLocks noChangeAspect="1"/>
            </p:cNvPicPr>
            <p:nvPr/>
          </p:nvPicPr>
          <p:blipFill>
            <a:blip r:embed="rId4"/>
            <a:stretch>
              <a:fillRect/>
            </a:stretch>
          </p:blipFill>
          <p:spPr>
            <a:xfrm>
              <a:off x="1401780" y="1692077"/>
              <a:ext cx="553833" cy="553833"/>
            </a:xfrm>
            <a:prstGeom prst="rect">
              <a:avLst/>
            </a:prstGeom>
          </p:spPr>
        </p:pic>
      </p:grpSp>
      <p:grpSp>
        <p:nvGrpSpPr>
          <p:cNvPr id="12" name="Groupe 11">
            <a:extLst>
              <a:ext uri="{FF2B5EF4-FFF2-40B4-BE49-F238E27FC236}">
                <a16:creationId xmlns:a16="http://schemas.microsoft.com/office/drawing/2014/main" id="{B8A471C1-4841-5102-5DB9-07292B2C9E0A}"/>
              </a:ext>
            </a:extLst>
          </p:cNvPr>
          <p:cNvGrpSpPr/>
          <p:nvPr/>
        </p:nvGrpSpPr>
        <p:grpSpPr>
          <a:xfrm>
            <a:off x="968557" y="4426493"/>
            <a:ext cx="10372733" cy="1317618"/>
            <a:chOff x="968557" y="4426493"/>
            <a:chExt cx="10372733" cy="1317618"/>
          </a:xfrm>
        </p:grpSpPr>
        <p:sp>
          <p:nvSpPr>
            <p:cNvPr id="17" name="Rectangle : coins arrondis 16">
              <a:extLst>
                <a:ext uri="{FF2B5EF4-FFF2-40B4-BE49-F238E27FC236}">
                  <a16:creationId xmlns:a16="http://schemas.microsoft.com/office/drawing/2014/main" id="{AA7AC900-98B7-B029-3EEA-580C1FC31322}"/>
                </a:ext>
              </a:extLst>
            </p:cNvPr>
            <p:cNvSpPr/>
            <p:nvPr/>
          </p:nvSpPr>
          <p:spPr>
            <a:xfrm>
              <a:off x="968557" y="4426493"/>
              <a:ext cx="10372733" cy="1317618"/>
            </a:xfrm>
            <a:prstGeom prst="roundRect">
              <a:avLst>
                <a:gd name="adj" fmla="val 23993"/>
              </a:avLst>
            </a:prstGeom>
            <a:solidFill>
              <a:schemeClr val="bg1">
                <a:alpha val="90000"/>
              </a:schemeClr>
            </a:solidFill>
            <a:ln>
              <a:noFill/>
            </a:ln>
            <a:effectLst>
              <a:outerShdw blurRad="137297" dist="38100" dir="2700000" algn="tl" rotWithShape="0">
                <a:schemeClr val="accent1">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lIns="1152000" rtlCol="0" anchor="ctr">
              <a:noAutofit/>
            </a:bodyPr>
            <a:lstStyle/>
            <a:p>
              <a:pPr>
                <a:buClr>
                  <a:srgbClr val="00B0F0"/>
                </a:buClr>
                <a:buSzPts val="1800"/>
              </a:pPr>
              <a:r>
                <a:rPr lang="fr-FR" b="1" dirty="0">
                  <a:solidFill>
                    <a:srgbClr val="00A292"/>
                  </a:solidFill>
                  <a:ea typeface="Calibri"/>
                  <a:cs typeface="Calibri"/>
                  <a:sym typeface="Calibri"/>
                </a:rPr>
                <a:t>Gène</a:t>
              </a:r>
              <a:br>
                <a:rPr lang="fr-FR" b="1" dirty="0">
                  <a:solidFill>
                    <a:srgbClr val="00A292"/>
                  </a:solidFill>
                  <a:ea typeface="Calibri"/>
                  <a:cs typeface="Calibri"/>
                  <a:sym typeface="Calibri"/>
                </a:rPr>
              </a:br>
              <a:r>
                <a:rPr lang="fr-FR" sz="1400" dirty="0">
                  <a:solidFill>
                    <a:schemeClr val="dk1"/>
                  </a:solidFill>
                  <a:ea typeface="Calibri"/>
                  <a:cs typeface="Calibri"/>
                  <a:sym typeface="Calibri"/>
                </a:rPr>
                <a:t>Fragment spécifique d'ADN qui contient des instructions pour fabriquer une protéine. Chaque personne hérite de deux copies de chaque gène, une copie de chacun des parents biologiques. </a:t>
              </a:r>
            </a:p>
            <a:p>
              <a:pPr>
                <a:buClr>
                  <a:srgbClr val="00B0F0"/>
                </a:buClr>
                <a:buSzPts val="1800"/>
              </a:pPr>
              <a:r>
                <a:rPr lang="fr-FR" sz="1400" dirty="0">
                  <a:solidFill>
                    <a:schemeClr val="dk1"/>
                  </a:solidFill>
                  <a:ea typeface="Calibri"/>
                  <a:cs typeface="Calibri"/>
                  <a:sym typeface="Calibri"/>
                </a:rPr>
                <a:t>La mucoviscidose est causée par la présence d’une mutation sur chacune des copies du gène CFTR, ce qui altère la fabrication de la protéine du même nom.</a:t>
              </a:r>
            </a:p>
          </p:txBody>
        </p:sp>
        <p:sp>
          <p:nvSpPr>
            <p:cNvPr id="18" name="Ellipse 17">
              <a:extLst>
                <a:ext uri="{FF2B5EF4-FFF2-40B4-BE49-F238E27FC236}">
                  <a16:creationId xmlns:a16="http://schemas.microsoft.com/office/drawing/2014/main" id="{9C75FF2A-84A2-D0E9-B71F-6892CA2ADA82}"/>
                </a:ext>
              </a:extLst>
            </p:cNvPr>
            <p:cNvSpPr/>
            <p:nvPr/>
          </p:nvSpPr>
          <p:spPr>
            <a:xfrm>
              <a:off x="1244827" y="4669338"/>
              <a:ext cx="831954" cy="831954"/>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9" name="Image 8">
              <a:extLst>
                <a:ext uri="{FF2B5EF4-FFF2-40B4-BE49-F238E27FC236}">
                  <a16:creationId xmlns:a16="http://schemas.microsoft.com/office/drawing/2014/main" id="{3B4DCC21-FDD8-65D4-506B-D24BCC30587B}"/>
                </a:ext>
              </a:extLst>
            </p:cNvPr>
            <p:cNvPicPr>
              <a:picLocks noChangeAspect="1"/>
            </p:cNvPicPr>
            <p:nvPr/>
          </p:nvPicPr>
          <p:blipFill>
            <a:blip r:embed="rId5"/>
            <a:stretch>
              <a:fillRect/>
            </a:stretch>
          </p:blipFill>
          <p:spPr>
            <a:xfrm rot="3113290">
              <a:off x="1528276" y="4695776"/>
              <a:ext cx="265050" cy="779051"/>
            </a:xfrm>
            <a:prstGeom prst="rect">
              <a:avLst/>
            </a:prstGeom>
          </p:spPr>
        </p:pic>
      </p:grpSp>
    </p:spTree>
    <p:extLst>
      <p:ext uri="{BB962C8B-B14F-4D97-AF65-F5344CB8AC3E}">
        <p14:creationId xmlns:p14="http://schemas.microsoft.com/office/powerpoint/2010/main" val="19027381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ppt_y</p:attrName>
                                        </p:attrNameLst>
                                      </p:cBhvr>
                                      <p:tavLst>
                                        <p:tav tm="0">
                                          <p:val>
                                            <p:strVal val="#ppt_y+#ppt_h*1.125000"/>
                                          </p:val>
                                        </p:tav>
                                        <p:tav tm="100000">
                                          <p:val>
                                            <p:strVal val="#ppt_y"/>
                                          </p:val>
                                        </p:tav>
                                      </p:tavLst>
                                    </p:anim>
                                    <p:animEffect transition="in" filter="wipe(up)">
                                      <p:cBhvr>
                                        <p:cTn id="8" dur="500"/>
                                        <p:tgtEl>
                                          <p:spTgt spid="7"/>
                                        </p:tgtEl>
                                      </p:cBhvr>
                                    </p:animEffect>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p:tgtEl>
                                          <p:spTgt spid="11"/>
                                        </p:tgtEl>
                                        <p:attrNameLst>
                                          <p:attrName>ppt_y</p:attrName>
                                        </p:attrNameLst>
                                      </p:cBhvr>
                                      <p:tavLst>
                                        <p:tav tm="0">
                                          <p:val>
                                            <p:strVal val="#ppt_y+#ppt_h*1.125000"/>
                                          </p:val>
                                        </p:tav>
                                        <p:tav tm="100000">
                                          <p:val>
                                            <p:strVal val="#ppt_y"/>
                                          </p:val>
                                        </p:tav>
                                      </p:tavLst>
                                    </p:anim>
                                    <p:animEffect transition="in" filter="wipe(up)">
                                      <p:cBhvr>
                                        <p:cTn id="13" dur="500"/>
                                        <p:tgtEl>
                                          <p:spTgt spid="11"/>
                                        </p:tgtEl>
                                      </p:cBhvr>
                                    </p:animEffect>
                                  </p:childTnLst>
                                </p:cTn>
                              </p:par>
                            </p:childTnLst>
                          </p:cTn>
                        </p:par>
                        <p:par>
                          <p:cTn id="14" fill="hold">
                            <p:stCondLst>
                              <p:cond delay="1000"/>
                            </p:stCondLst>
                            <p:childTnLst>
                              <p:par>
                                <p:cTn id="15" presetID="12" presetClass="entr" presetSubtype="4"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p:tgtEl>
                                          <p:spTgt spid="12"/>
                                        </p:tgtEl>
                                        <p:attrNameLst>
                                          <p:attrName>ppt_y</p:attrName>
                                        </p:attrNameLst>
                                      </p:cBhvr>
                                      <p:tavLst>
                                        <p:tav tm="0">
                                          <p:val>
                                            <p:strVal val="#ppt_y+#ppt_h*1.125000"/>
                                          </p:val>
                                        </p:tav>
                                        <p:tav tm="100000">
                                          <p:val>
                                            <p:strVal val="#ppt_y"/>
                                          </p:val>
                                        </p:tav>
                                      </p:tavLst>
                                    </p:anim>
                                    <p:animEffect transition="in" filter="wipe(up)">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3AB2A4-52B0-0699-9C9D-BB89E5CC75EC}"/>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44441ECB-43E3-DA87-EEBD-7B546DE9F9FE}"/>
              </a:ext>
            </a:extLst>
          </p:cNvPr>
          <p:cNvSpPr txBox="1">
            <a:spLocks noGrp="1"/>
          </p:cNvSpPr>
          <p:nvPr>
            <p:ph type="title" idx="4294967295"/>
          </p:nvPr>
        </p:nvSpPr>
        <p:spPr>
          <a:xfrm>
            <a:off x="655272" y="354856"/>
            <a:ext cx="5865340" cy="692468"/>
          </a:xfrm>
          <a:prstGeom prst="roundRect">
            <a:avLst>
              <a:gd name="adj" fmla="val 50000"/>
            </a:avLst>
          </a:prstGeom>
          <a:solidFill>
            <a:schemeClr val="tx1"/>
          </a:solid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schemeClr val="bg1"/>
                </a:solidFill>
                <a:effectLst/>
                <a:uLnTx/>
                <a:uFillTx/>
                <a:latin typeface="+mn-lt"/>
                <a:ea typeface="+mn-ea"/>
                <a:cs typeface="Readex Pro"/>
              </a:rPr>
              <a:t>Définitions des termes </a:t>
            </a:r>
            <a:r>
              <a:rPr kumimoji="0" lang="fr-FR" sz="3200" b="1" i="0" u="none" strike="noStrike" kern="1200" cap="none" spc="0" normalizeH="0" baseline="0" noProof="0" dirty="0">
                <a:ln>
                  <a:noFill/>
                </a:ln>
                <a:solidFill>
                  <a:schemeClr val="accent1"/>
                </a:solidFill>
                <a:effectLst/>
                <a:uLnTx/>
                <a:uFillTx/>
                <a:latin typeface="+mn-lt"/>
                <a:ea typeface="+mn-ea"/>
                <a:cs typeface="Readex Pro"/>
              </a:rPr>
              <a:t>en vert</a:t>
            </a:r>
            <a:endParaRPr kumimoji="0" lang="fr-FR" sz="3200" b="1" i="0" u="none" strike="noStrike" kern="1200" cap="none" spc="0" normalizeH="0" baseline="0" noProof="0" dirty="0">
              <a:ln>
                <a:noFill/>
              </a:ln>
              <a:solidFill>
                <a:schemeClr val="accent1"/>
              </a:solidFill>
              <a:effectLst/>
              <a:uLnTx/>
              <a:uFillTx/>
              <a:latin typeface="+mn-lt"/>
              <a:ea typeface="+mn-ea"/>
              <a:cs typeface="Readex Pro" pitchFamily="2" charset="-78"/>
            </a:endParaRPr>
          </a:p>
        </p:txBody>
      </p:sp>
      <p:grpSp>
        <p:nvGrpSpPr>
          <p:cNvPr id="8" name="Groupe 7">
            <a:extLst>
              <a:ext uri="{FF2B5EF4-FFF2-40B4-BE49-F238E27FC236}">
                <a16:creationId xmlns:a16="http://schemas.microsoft.com/office/drawing/2014/main" id="{A9CE8978-03A4-13EE-361B-D17AD267C170}"/>
              </a:ext>
            </a:extLst>
          </p:cNvPr>
          <p:cNvGrpSpPr/>
          <p:nvPr/>
        </p:nvGrpSpPr>
        <p:grpSpPr>
          <a:xfrm>
            <a:off x="968557" y="1595894"/>
            <a:ext cx="10372733" cy="1714730"/>
            <a:chOff x="968557" y="1595894"/>
            <a:chExt cx="10372733" cy="1714730"/>
          </a:xfrm>
        </p:grpSpPr>
        <p:sp>
          <p:nvSpPr>
            <p:cNvPr id="2" name="Rectangle : coins arrondis 1">
              <a:extLst>
                <a:ext uri="{FF2B5EF4-FFF2-40B4-BE49-F238E27FC236}">
                  <a16:creationId xmlns:a16="http://schemas.microsoft.com/office/drawing/2014/main" id="{EBB6C934-1430-F129-D291-2BA12957C811}"/>
                </a:ext>
              </a:extLst>
            </p:cNvPr>
            <p:cNvSpPr/>
            <p:nvPr/>
          </p:nvSpPr>
          <p:spPr>
            <a:xfrm>
              <a:off x="968557" y="1595894"/>
              <a:ext cx="10372733" cy="1714730"/>
            </a:xfrm>
            <a:prstGeom prst="roundRect">
              <a:avLst>
                <a:gd name="adj" fmla="val 23993"/>
              </a:avLst>
            </a:prstGeom>
            <a:solidFill>
              <a:schemeClr val="bg1">
                <a:alpha val="90000"/>
              </a:schemeClr>
            </a:solidFill>
            <a:ln>
              <a:noFill/>
            </a:ln>
            <a:effectLst>
              <a:outerShdw blurRad="137297" dist="38100" dir="2700000" algn="tl" rotWithShape="0">
                <a:schemeClr val="accent1">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lIns="1152000" rtlCol="0" anchor="ctr">
              <a:noAutofit/>
            </a:bodyPr>
            <a:lstStyle/>
            <a:p>
              <a:pPr>
                <a:buClr>
                  <a:srgbClr val="00B0F0"/>
                </a:buClr>
                <a:buSzPts val="1800"/>
              </a:pPr>
              <a:r>
                <a:rPr lang="fr-FR" b="1" dirty="0">
                  <a:solidFill>
                    <a:srgbClr val="00A292"/>
                  </a:solidFill>
                  <a:ea typeface="Calibri"/>
                  <a:cs typeface="Calibri"/>
                  <a:sym typeface="Calibri"/>
                </a:rPr>
                <a:t>Modulateurs de CFTR </a:t>
              </a:r>
              <a:endParaRPr lang="fr-FR" dirty="0">
                <a:solidFill>
                  <a:srgbClr val="00A292"/>
                </a:solidFill>
                <a:ea typeface="Calibri"/>
                <a:cs typeface="Calibri"/>
                <a:sym typeface="Calibri"/>
              </a:endParaRPr>
            </a:p>
            <a:p>
              <a:pPr>
                <a:buClr>
                  <a:srgbClr val="00B0F0"/>
                </a:buClr>
                <a:buSzPts val="1800"/>
              </a:pPr>
              <a:r>
                <a:rPr lang="fr-FR" sz="1400" dirty="0">
                  <a:solidFill>
                    <a:schemeClr val="dk1"/>
                  </a:solidFill>
                  <a:ea typeface="Calibri"/>
                  <a:cs typeface="Calibri"/>
                  <a:sym typeface="Calibri"/>
                </a:rPr>
                <a:t>Les modulateurs de CFTR sont des médicaments qui corrigent la protéine CFTR défectueuse et la rendent fonctionnelle sans pour autant guérir le patient. Les modulateurs ne sont pas une forme de thérapie génique. Ces traitements ne sont efficaces que s’il existe une production de la protéine CFTR. Ils sont donc inefficaces chez les patients porteurs de certaines mutations (ou de certains génotypes) qui empêchent cette production. Les modulateurs sont disponibles sous forme de comprimés ou de granulés (selon l'âge) à avaler. </a:t>
              </a:r>
            </a:p>
          </p:txBody>
        </p:sp>
        <p:sp>
          <p:nvSpPr>
            <p:cNvPr id="6" name="Ellipse 5">
              <a:extLst>
                <a:ext uri="{FF2B5EF4-FFF2-40B4-BE49-F238E27FC236}">
                  <a16:creationId xmlns:a16="http://schemas.microsoft.com/office/drawing/2014/main" id="{30486C17-DAAA-ACC0-A99B-EB2A40DC06F7}"/>
                </a:ext>
              </a:extLst>
            </p:cNvPr>
            <p:cNvSpPr/>
            <p:nvPr/>
          </p:nvSpPr>
          <p:spPr>
            <a:xfrm>
              <a:off x="1244827" y="2037295"/>
              <a:ext cx="831954" cy="831954"/>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 name="Image 3">
              <a:extLst>
                <a:ext uri="{FF2B5EF4-FFF2-40B4-BE49-F238E27FC236}">
                  <a16:creationId xmlns:a16="http://schemas.microsoft.com/office/drawing/2014/main" id="{E4F674DF-688E-DB02-9275-B2644E98F569}"/>
                </a:ext>
              </a:extLst>
            </p:cNvPr>
            <p:cNvPicPr>
              <a:picLocks noChangeAspect="1"/>
            </p:cNvPicPr>
            <p:nvPr/>
          </p:nvPicPr>
          <p:blipFill>
            <a:blip r:embed="rId3"/>
            <a:stretch>
              <a:fillRect/>
            </a:stretch>
          </p:blipFill>
          <p:spPr>
            <a:xfrm>
              <a:off x="1308267" y="2217351"/>
              <a:ext cx="705074" cy="471816"/>
            </a:xfrm>
            <a:prstGeom prst="rect">
              <a:avLst/>
            </a:prstGeom>
          </p:spPr>
        </p:pic>
      </p:grpSp>
      <p:grpSp>
        <p:nvGrpSpPr>
          <p:cNvPr id="9" name="Groupe 8">
            <a:extLst>
              <a:ext uri="{FF2B5EF4-FFF2-40B4-BE49-F238E27FC236}">
                <a16:creationId xmlns:a16="http://schemas.microsoft.com/office/drawing/2014/main" id="{950EE8C8-5853-0D0D-0895-73444CC48CCB}"/>
              </a:ext>
            </a:extLst>
          </p:cNvPr>
          <p:cNvGrpSpPr/>
          <p:nvPr/>
        </p:nvGrpSpPr>
        <p:grpSpPr>
          <a:xfrm>
            <a:off x="968557" y="3599623"/>
            <a:ext cx="10372733" cy="1714730"/>
            <a:chOff x="968557" y="3599623"/>
            <a:chExt cx="10372733" cy="1714730"/>
          </a:xfrm>
        </p:grpSpPr>
        <p:sp>
          <p:nvSpPr>
            <p:cNvPr id="7" name="Rectangle : coins arrondis 6">
              <a:extLst>
                <a:ext uri="{FF2B5EF4-FFF2-40B4-BE49-F238E27FC236}">
                  <a16:creationId xmlns:a16="http://schemas.microsoft.com/office/drawing/2014/main" id="{602A6606-8DFD-B32A-3C87-B4F8D6C4E5B8}"/>
                </a:ext>
              </a:extLst>
            </p:cNvPr>
            <p:cNvSpPr/>
            <p:nvPr/>
          </p:nvSpPr>
          <p:spPr>
            <a:xfrm>
              <a:off x="968557" y="3599623"/>
              <a:ext cx="10372733" cy="1714730"/>
            </a:xfrm>
            <a:prstGeom prst="roundRect">
              <a:avLst>
                <a:gd name="adj" fmla="val 23993"/>
              </a:avLst>
            </a:prstGeom>
            <a:solidFill>
              <a:schemeClr val="bg1">
                <a:alpha val="90000"/>
              </a:schemeClr>
            </a:solidFill>
            <a:ln>
              <a:noFill/>
            </a:ln>
            <a:effectLst>
              <a:outerShdw blurRad="137297" dist="38100" dir="2700000" algn="tl" rotWithShape="0">
                <a:schemeClr val="accent1">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lIns="1152000" rtlCol="0" anchor="ctr">
              <a:noAutofit/>
            </a:bodyPr>
            <a:lstStyle/>
            <a:p>
              <a:pPr>
                <a:buClr>
                  <a:srgbClr val="00B0F0"/>
                </a:buClr>
                <a:buSzPts val="1800"/>
              </a:pPr>
              <a:r>
                <a:rPr lang="fr-FR" b="1" dirty="0">
                  <a:solidFill>
                    <a:srgbClr val="00A292"/>
                  </a:solidFill>
                  <a:ea typeface="Calibri"/>
                  <a:cs typeface="Calibri"/>
                  <a:sym typeface="Calibri"/>
                </a:rPr>
                <a:t>Mutation</a:t>
              </a:r>
              <a:endParaRPr lang="fr-FR" dirty="0">
                <a:solidFill>
                  <a:srgbClr val="00A292"/>
                </a:solidFill>
                <a:ea typeface="Calibri"/>
                <a:cs typeface="Calibri"/>
                <a:sym typeface="Calibri"/>
              </a:endParaRPr>
            </a:p>
            <a:p>
              <a:pPr>
                <a:buClr>
                  <a:srgbClr val="00B0F0"/>
                </a:buClr>
                <a:buSzPts val="1800"/>
              </a:pPr>
              <a:r>
                <a:rPr lang="fr-FR" sz="1400" dirty="0">
                  <a:solidFill>
                    <a:schemeClr val="dk1"/>
                  </a:solidFill>
                  <a:ea typeface="Calibri"/>
                  <a:cs typeface="Calibri"/>
                  <a:sym typeface="Calibri"/>
                </a:rPr>
                <a:t>Modification de l’ADN dans un gène pouvant altérer les instructions et par conséquent la production et/ou la fonction d’une protéine. Concernant la mucoviscidose, les mutations touchant le gène CFTR entraînent soit un dysfonctionnement de la protéine CFTR soit l’absence totale de celle-ci. Les mutations sont regroupées en différentes classes selon l’impact qu’elles ont sur la fabrication/fonction de la protéine.</a:t>
              </a:r>
            </a:p>
          </p:txBody>
        </p:sp>
        <p:sp>
          <p:nvSpPr>
            <p:cNvPr id="11" name="Ellipse 10">
              <a:extLst>
                <a:ext uri="{FF2B5EF4-FFF2-40B4-BE49-F238E27FC236}">
                  <a16:creationId xmlns:a16="http://schemas.microsoft.com/office/drawing/2014/main" id="{37EDCE31-57A2-B421-F3D2-DABB87F8C6C6}"/>
                </a:ext>
              </a:extLst>
            </p:cNvPr>
            <p:cNvSpPr/>
            <p:nvPr/>
          </p:nvSpPr>
          <p:spPr>
            <a:xfrm>
              <a:off x="1244827" y="4041024"/>
              <a:ext cx="831954" cy="831954"/>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6" name="Image 25">
              <a:extLst>
                <a:ext uri="{FF2B5EF4-FFF2-40B4-BE49-F238E27FC236}">
                  <a16:creationId xmlns:a16="http://schemas.microsoft.com/office/drawing/2014/main" id="{215ECF0D-7298-B5B5-7E8E-B93EAC92A154}"/>
                </a:ext>
              </a:extLst>
            </p:cNvPr>
            <p:cNvPicPr>
              <a:picLocks noChangeAspect="1"/>
            </p:cNvPicPr>
            <p:nvPr/>
          </p:nvPicPr>
          <p:blipFill>
            <a:blip r:embed="rId4"/>
            <a:stretch>
              <a:fillRect/>
            </a:stretch>
          </p:blipFill>
          <p:spPr>
            <a:xfrm rot="2637485">
              <a:off x="1538337" y="4057938"/>
              <a:ext cx="244934" cy="798099"/>
            </a:xfrm>
            <a:prstGeom prst="rect">
              <a:avLst/>
            </a:prstGeom>
          </p:spPr>
        </p:pic>
      </p:grpSp>
    </p:spTree>
    <p:extLst>
      <p:ext uri="{BB962C8B-B14F-4D97-AF65-F5344CB8AC3E}">
        <p14:creationId xmlns:p14="http://schemas.microsoft.com/office/powerpoint/2010/main" val="150906702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p:tgtEl>
                                          <p:spTgt spid="9"/>
                                        </p:tgtEl>
                                        <p:attrNameLst>
                                          <p:attrName>ppt_y</p:attrName>
                                        </p:attrNameLst>
                                      </p:cBhvr>
                                      <p:tavLst>
                                        <p:tav tm="0">
                                          <p:val>
                                            <p:strVal val="#ppt_y+#ppt_h*1.125000"/>
                                          </p:val>
                                        </p:tav>
                                        <p:tav tm="100000">
                                          <p:val>
                                            <p:strVal val="#ppt_y"/>
                                          </p:val>
                                        </p:tav>
                                      </p:tavLst>
                                    </p:anim>
                                    <p:animEffect transition="in" filter="wipe(up)">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E0F939-A3A4-8757-4249-10B45E3D134E}"/>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BA2900B2-8A5D-5FCE-33F5-BDAB3C3977AD}"/>
              </a:ext>
            </a:extLst>
          </p:cNvPr>
          <p:cNvSpPr txBox="1">
            <a:spLocks noGrp="1"/>
          </p:cNvSpPr>
          <p:nvPr>
            <p:ph type="title" idx="4294967295"/>
          </p:nvPr>
        </p:nvSpPr>
        <p:spPr>
          <a:xfrm>
            <a:off x="655272" y="354856"/>
            <a:ext cx="5865340" cy="692468"/>
          </a:xfrm>
          <a:prstGeom prst="roundRect">
            <a:avLst>
              <a:gd name="adj" fmla="val 50000"/>
            </a:avLst>
          </a:prstGeom>
          <a:solidFill>
            <a:schemeClr val="tx1"/>
          </a:solid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schemeClr val="bg1"/>
                </a:solidFill>
                <a:effectLst/>
                <a:uLnTx/>
                <a:uFillTx/>
                <a:latin typeface="+mn-lt"/>
                <a:ea typeface="+mn-ea"/>
                <a:cs typeface="Readex Pro"/>
              </a:rPr>
              <a:t>Définitions des termes </a:t>
            </a:r>
            <a:r>
              <a:rPr kumimoji="0" lang="fr-FR" sz="3200" b="1" i="0" u="none" strike="noStrike" kern="1200" cap="none" spc="0" normalizeH="0" baseline="0" noProof="0" dirty="0">
                <a:ln>
                  <a:noFill/>
                </a:ln>
                <a:solidFill>
                  <a:schemeClr val="accent1"/>
                </a:solidFill>
                <a:effectLst/>
                <a:uLnTx/>
                <a:uFillTx/>
                <a:latin typeface="+mn-lt"/>
                <a:ea typeface="+mn-ea"/>
                <a:cs typeface="Readex Pro"/>
              </a:rPr>
              <a:t>en vert</a:t>
            </a:r>
            <a:endParaRPr kumimoji="0" lang="fr-FR" sz="3200" b="1" i="0" u="none" strike="noStrike" kern="1200" cap="none" spc="0" normalizeH="0" baseline="0" noProof="0" dirty="0">
              <a:ln>
                <a:noFill/>
              </a:ln>
              <a:solidFill>
                <a:schemeClr val="accent1"/>
              </a:solidFill>
              <a:effectLst/>
              <a:uLnTx/>
              <a:uFillTx/>
              <a:latin typeface="+mn-lt"/>
              <a:ea typeface="+mn-ea"/>
              <a:cs typeface="Readex Pro" pitchFamily="2" charset="-78"/>
            </a:endParaRPr>
          </a:p>
        </p:txBody>
      </p:sp>
      <p:grpSp>
        <p:nvGrpSpPr>
          <p:cNvPr id="12" name="Groupe 11">
            <a:extLst>
              <a:ext uri="{FF2B5EF4-FFF2-40B4-BE49-F238E27FC236}">
                <a16:creationId xmlns:a16="http://schemas.microsoft.com/office/drawing/2014/main" id="{7A95AFA9-8A09-A729-3E03-033E06DBF50A}"/>
              </a:ext>
            </a:extLst>
          </p:cNvPr>
          <p:cNvGrpSpPr/>
          <p:nvPr/>
        </p:nvGrpSpPr>
        <p:grpSpPr>
          <a:xfrm>
            <a:off x="968557" y="4426493"/>
            <a:ext cx="10372733" cy="1317618"/>
            <a:chOff x="968557" y="4426493"/>
            <a:chExt cx="10372733" cy="1317618"/>
          </a:xfrm>
        </p:grpSpPr>
        <p:sp>
          <p:nvSpPr>
            <p:cNvPr id="17" name="Rectangle : coins arrondis 16">
              <a:extLst>
                <a:ext uri="{FF2B5EF4-FFF2-40B4-BE49-F238E27FC236}">
                  <a16:creationId xmlns:a16="http://schemas.microsoft.com/office/drawing/2014/main" id="{EE0C3AE3-9C19-9AFD-2A25-E4C19F45D3AD}"/>
                </a:ext>
              </a:extLst>
            </p:cNvPr>
            <p:cNvSpPr/>
            <p:nvPr/>
          </p:nvSpPr>
          <p:spPr>
            <a:xfrm>
              <a:off x="968557" y="4426493"/>
              <a:ext cx="10372733" cy="1317618"/>
            </a:xfrm>
            <a:prstGeom prst="roundRect">
              <a:avLst>
                <a:gd name="adj" fmla="val 23993"/>
              </a:avLst>
            </a:prstGeom>
            <a:solidFill>
              <a:schemeClr val="bg1">
                <a:alpha val="90000"/>
              </a:schemeClr>
            </a:solidFill>
            <a:ln>
              <a:noFill/>
            </a:ln>
            <a:effectLst>
              <a:outerShdw blurRad="137297" dist="38100" dir="2700000" algn="tl" rotWithShape="0">
                <a:schemeClr val="accent1">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lIns="1152000" rtlCol="0" anchor="ctr">
              <a:noAutofit/>
            </a:bodyPr>
            <a:lstStyle/>
            <a:p>
              <a:pPr>
                <a:buClr>
                  <a:srgbClr val="00B0F0"/>
                </a:buClr>
                <a:buSzPts val="1800"/>
              </a:pPr>
              <a:r>
                <a:rPr lang="fr-FR" b="1" dirty="0">
                  <a:solidFill>
                    <a:srgbClr val="00A292"/>
                  </a:solidFill>
                  <a:ea typeface="Calibri"/>
                  <a:cs typeface="Calibri"/>
                  <a:sym typeface="Calibri"/>
                </a:rPr>
                <a:t>Vecteur</a:t>
              </a:r>
              <a:br>
                <a:rPr lang="fr-FR" b="1" dirty="0">
                  <a:solidFill>
                    <a:srgbClr val="00A292"/>
                  </a:solidFill>
                  <a:ea typeface="Calibri"/>
                  <a:cs typeface="Calibri"/>
                  <a:sym typeface="Calibri"/>
                </a:rPr>
              </a:br>
              <a:r>
                <a:rPr lang="fr-FR" sz="1400" dirty="0">
                  <a:solidFill>
                    <a:schemeClr val="dk1"/>
                  </a:solidFill>
                  <a:ea typeface="Calibri"/>
                  <a:cs typeface="Calibri"/>
                  <a:sym typeface="Calibri"/>
                </a:rPr>
                <a:t>"Véhicule" indispensable pour permettre de délivrer les thérapies géniques dans les cellules. Les virus rendus inoffensifs sont souvent utilisés comme vecteurs. Leur propre matériel génétique est remplacé par celui de la thérapie génique. Une fois leur mission accomplie, ces virus sont éliminés par l'organisme. Des vecteurs non-viraux existent aussi (protéique, lipidique ...).</a:t>
              </a:r>
            </a:p>
          </p:txBody>
        </p:sp>
        <p:sp>
          <p:nvSpPr>
            <p:cNvPr id="18" name="Ellipse 17">
              <a:extLst>
                <a:ext uri="{FF2B5EF4-FFF2-40B4-BE49-F238E27FC236}">
                  <a16:creationId xmlns:a16="http://schemas.microsoft.com/office/drawing/2014/main" id="{40AA0CA7-F6EE-8BE4-2E6C-7BF73418BE5C}"/>
                </a:ext>
              </a:extLst>
            </p:cNvPr>
            <p:cNvSpPr/>
            <p:nvPr/>
          </p:nvSpPr>
          <p:spPr>
            <a:xfrm>
              <a:off x="1244827" y="4669338"/>
              <a:ext cx="831954" cy="831954"/>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7" name="Graphique 6" descr="Microbe avec un remplissage uni">
              <a:extLst>
                <a:ext uri="{FF2B5EF4-FFF2-40B4-BE49-F238E27FC236}">
                  <a16:creationId xmlns:a16="http://schemas.microsoft.com/office/drawing/2014/main" id="{DAFC8635-F5CA-FA94-80A1-2262ECFC46D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383780" y="4798037"/>
              <a:ext cx="564290" cy="564290"/>
            </a:xfrm>
            <a:prstGeom prst="rect">
              <a:avLst/>
            </a:prstGeom>
          </p:spPr>
        </p:pic>
      </p:grpSp>
      <p:grpSp>
        <p:nvGrpSpPr>
          <p:cNvPr id="9" name="Groupe 8">
            <a:extLst>
              <a:ext uri="{FF2B5EF4-FFF2-40B4-BE49-F238E27FC236}">
                <a16:creationId xmlns:a16="http://schemas.microsoft.com/office/drawing/2014/main" id="{3C0EC21A-11B6-417D-B583-5F49811E235B}"/>
              </a:ext>
            </a:extLst>
          </p:cNvPr>
          <p:cNvGrpSpPr/>
          <p:nvPr/>
        </p:nvGrpSpPr>
        <p:grpSpPr>
          <a:xfrm>
            <a:off x="968557" y="2870648"/>
            <a:ext cx="10372733" cy="1317618"/>
            <a:chOff x="968557" y="2870648"/>
            <a:chExt cx="10372733" cy="1317618"/>
          </a:xfrm>
        </p:grpSpPr>
        <p:sp>
          <p:nvSpPr>
            <p:cNvPr id="8" name="Rectangle : coins arrondis 7">
              <a:extLst>
                <a:ext uri="{FF2B5EF4-FFF2-40B4-BE49-F238E27FC236}">
                  <a16:creationId xmlns:a16="http://schemas.microsoft.com/office/drawing/2014/main" id="{183DF6FD-0768-4F09-88B3-2B8763DE26B5}"/>
                </a:ext>
              </a:extLst>
            </p:cNvPr>
            <p:cNvSpPr/>
            <p:nvPr/>
          </p:nvSpPr>
          <p:spPr>
            <a:xfrm>
              <a:off x="968557" y="2870648"/>
              <a:ext cx="10372733" cy="1317618"/>
            </a:xfrm>
            <a:prstGeom prst="roundRect">
              <a:avLst>
                <a:gd name="adj" fmla="val 23993"/>
              </a:avLst>
            </a:prstGeom>
            <a:solidFill>
              <a:schemeClr val="bg1">
                <a:alpha val="90000"/>
              </a:schemeClr>
            </a:solidFill>
            <a:ln>
              <a:noFill/>
            </a:ln>
            <a:effectLst>
              <a:outerShdw blurRad="137297" dist="38100" dir="2700000" algn="tl" rotWithShape="0">
                <a:schemeClr val="accent1">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lIns="1152000" rtlCol="0" anchor="ctr">
              <a:noAutofit/>
            </a:bodyPr>
            <a:lstStyle/>
            <a:p>
              <a:pPr>
                <a:buClr>
                  <a:srgbClr val="00B0F0"/>
                </a:buClr>
                <a:buSzPts val="1800"/>
              </a:pPr>
              <a:r>
                <a:rPr lang="fr-FR" b="1" dirty="0">
                  <a:solidFill>
                    <a:srgbClr val="00A292"/>
                  </a:solidFill>
                  <a:ea typeface="Calibri"/>
                  <a:cs typeface="Calibri"/>
                  <a:sym typeface="Calibri"/>
                </a:rPr>
                <a:t>Protéine CFTR </a:t>
              </a:r>
              <a:br>
                <a:rPr lang="fr-FR" b="1" dirty="0">
                  <a:solidFill>
                    <a:srgbClr val="00A292"/>
                  </a:solidFill>
                  <a:ea typeface="Calibri"/>
                  <a:cs typeface="Calibri"/>
                  <a:sym typeface="Calibri"/>
                </a:rPr>
              </a:br>
              <a:r>
                <a:rPr lang="fr-FR" sz="1400" dirty="0">
                  <a:solidFill>
                    <a:schemeClr val="dk1"/>
                  </a:solidFill>
                  <a:ea typeface="Calibri"/>
                  <a:cs typeface="Calibri"/>
                  <a:sym typeface="Calibri"/>
                </a:rPr>
                <a:t>La protéine CFTR (</a:t>
              </a:r>
              <a:r>
                <a:rPr lang="fr-FR" sz="1400" dirty="0" err="1">
                  <a:solidFill>
                    <a:schemeClr val="dk1"/>
                  </a:solidFill>
                  <a:ea typeface="Calibri"/>
                  <a:cs typeface="Calibri"/>
                  <a:sym typeface="Calibri"/>
                </a:rPr>
                <a:t>Cystic</a:t>
              </a:r>
              <a:r>
                <a:rPr lang="fr-FR" sz="1400" dirty="0">
                  <a:solidFill>
                    <a:schemeClr val="dk1"/>
                  </a:solidFill>
                  <a:ea typeface="Calibri"/>
                  <a:cs typeface="Calibri"/>
                  <a:sym typeface="Calibri"/>
                </a:rPr>
                <a:t> </a:t>
              </a:r>
              <a:r>
                <a:rPr lang="fr-FR" sz="1400" dirty="0" err="1">
                  <a:solidFill>
                    <a:schemeClr val="dk1"/>
                  </a:solidFill>
                  <a:ea typeface="Calibri"/>
                  <a:cs typeface="Calibri"/>
                  <a:sym typeface="Calibri"/>
                </a:rPr>
                <a:t>Fibrosis</a:t>
              </a:r>
              <a:r>
                <a:rPr lang="fr-FR" sz="1400" dirty="0">
                  <a:solidFill>
                    <a:schemeClr val="dk1"/>
                  </a:solidFill>
                  <a:ea typeface="Calibri"/>
                  <a:cs typeface="Calibri"/>
                  <a:sym typeface="Calibri"/>
                </a:rPr>
                <a:t> </a:t>
              </a:r>
              <a:r>
                <a:rPr lang="fr-FR" sz="1400" dirty="0" err="1">
                  <a:solidFill>
                    <a:schemeClr val="dk1"/>
                  </a:solidFill>
                  <a:ea typeface="Calibri"/>
                  <a:cs typeface="Calibri"/>
                  <a:sym typeface="Calibri"/>
                </a:rPr>
                <a:t>Transmembrane</a:t>
              </a:r>
              <a:r>
                <a:rPr lang="fr-FR" sz="1400" dirty="0">
                  <a:solidFill>
                    <a:schemeClr val="dk1"/>
                  </a:solidFill>
                  <a:ea typeface="Calibri"/>
                  <a:cs typeface="Calibri"/>
                  <a:sym typeface="Calibri"/>
                </a:rPr>
                <a:t> conductance </a:t>
              </a:r>
              <a:r>
                <a:rPr lang="fr-FR" sz="1400" dirty="0" err="1">
                  <a:solidFill>
                    <a:schemeClr val="dk1"/>
                  </a:solidFill>
                  <a:ea typeface="Calibri"/>
                  <a:cs typeface="Calibri"/>
                  <a:sym typeface="Calibri"/>
                </a:rPr>
                <a:t>Regulator</a:t>
              </a:r>
              <a:r>
                <a:rPr lang="fr-FR" sz="1400" dirty="0">
                  <a:solidFill>
                    <a:schemeClr val="dk1"/>
                  </a:solidFill>
                  <a:ea typeface="Calibri"/>
                  <a:cs typeface="Calibri"/>
                  <a:sym typeface="Calibri"/>
                </a:rPr>
                <a:t>) est un canal qui laisse passer le chlore de l’intérieur vers l’extérieur de la cellule. Les mutations du gène CFTR induisent une absence ou un dysfonctionnement de la protéine provoquant les symptômes liés à la mucoviscidose.</a:t>
              </a:r>
            </a:p>
          </p:txBody>
        </p:sp>
        <p:sp>
          <p:nvSpPr>
            <p:cNvPr id="10" name="Ellipse 9">
              <a:extLst>
                <a:ext uri="{FF2B5EF4-FFF2-40B4-BE49-F238E27FC236}">
                  <a16:creationId xmlns:a16="http://schemas.microsoft.com/office/drawing/2014/main" id="{6D4E5495-215E-2CD8-8172-755B82A52FC9}"/>
                </a:ext>
              </a:extLst>
            </p:cNvPr>
            <p:cNvSpPr/>
            <p:nvPr/>
          </p:nvSpPr>
          <p:spPr>
            <a:xfrm>
              <a:off x="1244827" y="3113493"/>
              <a:ext cx="831954" cy="831954"/>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1" name="Image 10">
              <a:extLst>
                <a:ext uri="{FF2B5EF4-FFF2-40B4-BE49-F238E27FC236}">
                  <a16:creationId xmlns:a16="http://schemas.microsoft.com/office/drawing/2014/main" id="{37B70613-18E0-C838-FCFD-17E417039FB5}"/>
                </a:ext>
              </a:extLst>
            </p:cNvPr>
            <p:cNvPicPr>
              <a:picLocks noChangeAspect="1"/>
            </p:cNvPicPr>
            <p:nvPr/>
          </p:nvPicPr>
          <p:blipFill>
            <a:blip r:embed="rId4"/>
            <a:stretch>
              <a:fillRect/>
            </a:stretch>
          </p:blipFill>
          <p:spPr>
            <a:xfrm>
              <a:off x="1361661" y="3173574"/>
              <a:ext cx="586409" cy="711765"/>
            </a:xfrm>
            <a:prstGeom prst="rect">
              <a:avLst/>
            </a:prstGeom>
          </p:spPr>
        </p:pic>
      </p:grpSp>
      <p:grpSp>
        <p:nvGrpSpPr>
          <p:cNvPr id="4" name="Groupe 3">
            <a:extLst>
              <a:ext uri="{FF2B5EF4-FFF2-40B4-BE49-F238E27FC236}">
                <a16:creationId xmlns:a16="http://schemas.microsoft.com/office/drawing/2014/main" id="{A2E7E3E9-CA6A-F181-5798-E2AF21C79A63}"/>
              </a:ext>
            </a:extLst>
          </p:cNvPr>
          <p:cNvGrpSpPr/>
          <p:nvPr/>
        </p:nvGrpSpPr>
        <p:grpSpPr>
          <a:xfrm>
            <a:off x="968557" y="1310185"/>
            <a:ext cx="10372733" cy="1317618"/>
            <a:chOff x="968557" y="1310185"/>
            <a:chExt cx="10372733" cy="1317618"/>
          </a:xfrm>
        </p:grpSpPr>
        <p:sp>
          <p:nvSpPr>
            <p:cNvPr id="2" name="Rectangle : coins arrondis 1">
              <a:extLst>
                <a:ext uri="{FF2B5EF4-FFF2-40B4-BE49-F238E27FC236}">
                  <a16:creationId xmlns:a16="http://schemas.microsoft.com/office/drawing/2014/main" id="{A59E3F51-E327-DD2E-F554-398453510C5E}"/>
                </a:ext>
              </a:extLst>
            </p:cNvPr>
            <p:cNvSpPr/>
            <p:nvPr/>
          </p:nvSpPr>
          <p:spPr>
            <a:xfrm>
              <a:off x="968557" y="1310185"/>
              <a:ext cx="10372733" cy="1317618"/>
            </a:xfrm>
            <a:prstGeom prst="roundRect">
              <a:avLst>
                <a:gd name="adj" fmla="val 23993"/>
              </a:avLst>
            </a:prstGeom>
            <a:solidFill>
              <a:schemeClr val="bg1">
                <a:alpha val="90000"/>
              </a:schemeClr>
            </a:solidFill>
            <a:ln>
              <a:noFill/>
            </a:ln>
            <a:effectLst>
              <a:outerShdw blurRad="137297" dist="38100" dir="2700000" algn="tl" rotWithShape="0">
                <a:schemeClr val="accent1">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lIns="1152000" rtlCol="0" anchor="ctr">
              <a:noAutofit/>
            </a:bodyPr>
            <a:lstStyle/>
            <a:p>
              <a:pPr>
                <a:buClr>
                  <a:srgbClr val="00B0F0"/>
                </a:buClr>
                <a:buSzPts val="1800"/>
              </a:pPr>
              <a:r>
                <a:rPr lang="fr-FR" b="1" dirty="0">
                  <a:solidFill>
                    <a:srgbClr val="00A292"/>
                  </a:solidFill>
                  <a:ea typeface="Calibri"/>
                  <a:cs typeface="Calibri"/>
                  <a:sym typeface="Calibri"/>
                </a:rPr>
                <a:t>Oligonucléotide antisens </a:t>
              </a:r>
              <a:endParaRPr lang="fr-FR" dirty="0">
                <a:solidFill>
                  <a:srgbClr val="00A292"/>
                </a:solidFill>
                <a:ea typeface="Calibri"/>
                <a:cs typeface="Calibri"/>
                <a:sym typeface="Calibri"/>
              </a:endParaRPr>
            </a:p>
            <a:p>
              <a:pPr>
                <a:buClr>
                  <a:srgbClr val="00B0F0"/>
                </a:buClr>
                <a:buSzPts val="1800"/>
              </a:pPr>
              <a:r>
                <a:rPr lang="fr-FR" sz="1400" dirty="0">
                  <a:solidFill>
                    <a:schemeClr val="dk1"/>
                  </a:solidFill>
                  <a:ea typeface="Calibri"/>
                  <a:cs typeface="Calibri"/>
                  <a:sym typeface="Calibri"/>
                </a:rPr>
                <a:t>"Patch génétique" ayant pour but de réparer l’</a:t>
              </a:r>
              <a:r>
                <a:rPr lang="fr-FR" sz="1400" b="1" dirty="0">
                  <a:solidFill>
                    <a:schemeClr val="accent1"/>
                  </a:solidFill>
                  <a:ea typeface="Calibri"/>
                  <a:cs typeface="Calibri"/>
                  <a:sym typeface="Calibri"/>
                </a:rPr>
                <a:t>épissage</a:t>
              </a:r>
              <a:r>
                <a:rPr lang="fr-FR" sz="1400" dirty="0">
                  <a:solidFill>
                    <a:schemeClr val="dk1"/>
                  </a:solidFill>
                  <a:ea typeface="Calibri"/>
                  <a:cs typeface="Calibri"/>
                  <a:sym typeface="Calibri"/>
                </a:rPr>
                <a:t> de l’ARN. C’est un fragment d’ADN/ARN, généralement synthétisé en laboratoire, qui se fixe spécifiquement à l’ARNm messager. Ce «patch » masque alors la mutation présente sur l’ARNm et ainsi la cellule fabrique une protéine normale.</a:t>
              </a:r>
            </a:p>
          </p:txBody>
        </p:sp>
        <p:sp>
          <p:nvSpPr>
            <p:cNvPr id="6" name="Ellipse 5">
              <a:extLst>
                <a:ext uri="{FF2B5EF4-FFF2-40B4-BE49-F238E27FC236}">
                  <a16:creationId xmlns:a16="http://schemas.microsoft.com/office/drawing/2014/main" id="{2C896147-77C4-20E5-B9FD-565CD877F630}"/>
                </a:ext>
              </a:extLst>
            </p:cNvPr>
            <p:cNvSpPr/>
            <p:nvPr/>
          </p:nvSpPr>
          <p:spPr>
            <a:xfrm>
              <a:off x="1244827" y="1553030"/>
              <a:ext cx="831954" cy="831954"/>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4" name="Image 13">
              <a:extLst>
                <a:ext uri="{FF2B5EF4-FFF2-40B4-BE49-F238E27FC236}">
                  <a16:creationId xmlns:a16="http://schemas.microsoft.com/office/drawing/2014/main" id="{D77B8F94-3EB1-B11C-3397-F2D1A8E186B8}"/>
                </a:ext>
              </a:extLst>
            </p:cNvPr>
            <p:cNvPicPr>
              <a:picLocks noChangeAspect="1"/>
            </p:cNvPicPr>
            <p:nvPr/>
          </p:nvPicPr>
          <p:blipFill>
            <a:blip r:embed="rId5"/>
            <a:stretch>
              <a:fillRect/>
            </a:stretch>
          </p:blipFill>
          <p:spPr>
            <a:xfrm rot="1598569">
              <a:off x="1547614" y="1721367"/>
              <a:ext cx="198599" cy="433782"/>
            </a:xfrm>
            <a:prstGeom prst="rect">
              <a:avLst/>
            </a:prstGeom>
          </p:spPr>
        </p:pic>
      </p:grpSp>
    </p:spTree>
    <p:extLst>
      <p:ext uri="{BB962C8B-B14F-4D97-AF65-F5344CB8AC3E}">
        <p14:creationId xmlns:p14="http://schemas.microsoft.com/office/powerpoint/2010/main" val="31478176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p:tgtEl>
                                          <p:spTgt spid="9"/>
                                        </p:tgtEl>
                                        <p:attrNameLst>
                                          <p:attrName>ppt_y</p:attrName>
                                        </p:attrNameLst>
                                      </p:cBhvr>
                                      <p:tavLst>
                                        <p:tav tm="0">
                                          <p:val>
                                            <p:strVal val="#ppt_y+#ppt_h*1.125000"/>
                                          </p:val>
                                        </p:tav>
                                        <p:tav tm="100000">
                                          <p:val>
                                            <p:strVal val="#ppt_y"/>
                                          </p:val>
                                        </p:tav>
                                      </p:tavLst>
                                    </p:anim>
                                    <p:animEffect transition="in" filter="wipe(up)">
                                      <p:cBhvr>
                                        <p:cTn id="13" dur="500"/>
                                        <p:tgtEl>
                                          <p:spTgt spid="9"/>
                                        </p:tgtEl>
                                      </p:cBhvr>
                                    </p:animEffect>
                                  </p:childTnLst>
                                </p:cTn>
                              </p:par>
                            </p:childTnLst>
                          </p:cTn>
                        </p:par>
                        <p:par>
                          <p:cTn id="14" fill="hold">
                            <p:stCondLst>
                              <p:cond delay="1000"/>
                            </p:stCondLst>
                            <p:childTnLst>
                              <p:par>
                                <p:cTn id="15" presetID="12" presetClass="entr" presetSubtype="4"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p:tgtEl>
                                          <p:spTgt spid="12"/>
                                        </p:tgtEl>
                                        <p:attrNameLst>
                                          <p:attrName>ppt_y</p:attrName>
                                        </p:attrNameLst>
                                      </p:cBhvr>
                                      <p:tavLst>
                                        <p:tav tm="0">
                                          <p:val>
                                            <p:strVal val="#ppt_y+#ppt_h*1.125000"/>
                                          </p:val>
                                        </p:tav>
                                        <p:tav tm="100000">
                                          <p:val>
                                            <p:strVal val="#ppt_y"/>
                                          </p:val>
                                        </p:tav>
                                      </p:tavLst>
                                    </p:anim>
                                    <p:animEffect transition="in" filter="wipe(up)">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D3D3E6-581B-1B3E-C57A-F55F2532A483}"/>
            </a:ext>
          </a:extLst>
        </p:cNvPr>
        <p:cNvGrpSpPr/>
        <p:nvPr/>
      </p:nvGrpSpPr>
      <p:grpSpPr>
        <a:xfrm>
          <a:off x="0" y="0"/>
          <a:ext cx="0" cy="0"/>
          <a:chOff x="0" y="0"/>
          <a:chExt cx="0" cy="0"/>
        </a:xfrm>
      </p:grpSpPr>
      <p:pic>
        <p:nvPicPr>
          <p:cNvPr id="7" name="Image 6" descr="Une image contenant habits, personne, manteau, Métier&#10;&#10;Le contenu généré par l’IA peut être incorrect.">
            <a:hlinkClick r:id="rId3"/>
            <a:extLst>
              <a:ext uri="{FF2B5EF4-FFF2-40B4-BE49-F238E27FC236}">
                <a16:creationId xmlns:a16="http://schemas.microsoft.com/office/drawing/2014/main" id="{0A890008-7063-7D41-CDB4-33FDF7E8DD5D}"/>
              </a:ext>
            </a:extLst>
          </p:cNvPr>
          <p:cNvPicPr>
            <a:picLocks noChangeAspect="1"/>
          </p:cNvPicPr>
          <p:nvPr/>
        </p:nvPicPr>
        <p:blipFill>
          <a:blip r:embed="rId4"/>
          <a:stretch>
            <a:fillRect/>
          </a:stretch>
        </p:blipFill>
        <p:spPr>
          <a:xfrm>
            <a:off x="7021773" y="1130381"/>
            <a:ext cx="4240521" cy="4497313"/>
          </a:xfrm>
          <a:prstGeom prst="roundRect">
            <a:avLst>
              <a:gd name="adj" fmla="val 4702"/>
            </a:avLst>
          </a:prstGeom>
          <a:solidFill>
            <a:srgbClr val="FFFFFF">
              <a:shade val="85000"/>
            </a:srgbClr>
          </a:solidFill>
          <a:ln>
            <a:noFill/>
          </a:ln>
          <a:effectLst/>
        </p:spPr>
      </p:pic>
      <p:sp>
        <p:nvSpPr>
          <p:cNvPr id="3" name="ZoneTexte 2">
            <a:extLst>
              <a:ext uri="{FF2B5EF4-FFF2-40B4-BE49-F238E27FC236}">
                <a16:creationId xmlns:a16="http://schemas.microsoft.com/office/drawing/2014/main" id="{9B8F2838-8AC4-7491-C80D-F55CAE6B2660}"/>
              </a:ext>
            </a:extLst>
          </p:cNvPr>
          <p:cNvSpPr txBox="1"/>
          <p:nvPr/>
        </p:nvSpPr>
        <p:spPr>
          <a:xfrm>
            <a:off x="996287" y="1301967"/>
            <a:ext cx="5711588" cy="1439240"/>
          </a:xfrm>
          <a:prstGeom prst="rect">
            <a:avLst/>
          </a:prstGeom>
          <a:noFill/>
        </p:spPr>
        <p:txBody>
          <a:bodyPr rot="0" spcFirstLastPara="0" vertOverflow="overflow" horzOverflow="overflow" vert="horz" wrap="square" lIns="0" tIns="45720" rIns="91440" bIns="45720" numCol="1" spcCol="0" rtlCol="0" fromWordArt="0" anchor="t" anchorCtr="0" forceAA="0" compatLnSpc="1">
            <a:prstTxWarp prst="textNoShape">
              <a:avLst/>
            </a:prstTxWarp>
            <a:spAutoFit/>
          </a:bodyPr>
          <a:lstStyle/>
          <a:p>
            <a:pPr>
              <a:lnSpc>
                <a:spcPts val="2100"/>
              </a:lnSpc>
            </a:pPr>
            <a:r>
              <a:rPr lang="fr-FR" sz="2000" dirty="0">
                <a:ea typeface="Calibri" panose="020F0502020204030204"/>
                <a:cs typeface="Calibri" panose="020F0502020204030204"/>
              </a:rPr>
              <a:t>Pour aider à mieux comprendre les termes techniques associés à ces approches, les Référents de la Plateforme Nationale de Recherche Clinique en mucoviscidose (PNRC) ont réalisé un glossaire pédagogique.</a:t>
            </a:r>
          </a:p>
        </p:txBody>
      </p:sp>
      <p:sp>
        <p:nvSpPr>
          <p:cNvPr id="5" name="Titre 4">
            <a:extLst>
              <a:ext uri="{FF2B5EF4-FFF2-40B4-BE49-F238E27FC236}">
                <a16:creationId xmlns:a16="http://schemas.microsoft.com/office/drawing/2014/main" id="{9B500A17-4960-32F9-FADB-103D7DB7BC19}"/>
              </a:ext>
            </a:extLst>
          </p:cNvPr>
          <p:cNvSpPr txBox="1">
            <a:spLocks noGrp="1"/>
          </p:cNvSpPr>
          <p:nvPr>
            <p:ph type="title" idx="4294967295"/>
          </p:nvPr>
        </p:nvSpPr>
        <p:spPr>
          <a:xfrm>
            <a:off x="655272" y="354856"/>
            <a:ext cx="6163185" cy="692468"/>
          </a:xfrm>
          <a:prstGeom prst="roundRect">
            <a:avLst>
              <a:gd name="adj" fmla="val 50000"/>
            </a:avLst>
          </a:prstGeom>
          <a:solidFill>
            <a:schemeClr val="tx1"/>
          </a:solid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schemeClr val="bg1"/>
                </a:solidFill>
                <a:effectLst/>
                <a:uLnTx/>
                <a:uFillTx/>
                <a:latin typeface="+mn-lt"/>
                <a:ea typeface="+mn-ea"/>
                <a:cs typeface="Readex Pro"/>
              </a:rPr>
              <a:t>Glossaire des thérapies géniques</a:t>
            </a:r>
          </a:p>
        </p:txBody>
      </p:sp>
      <p:grpSp>
        <p:nvGrpSpPr>
          <p:cNvPr id="10" name="Groupe 9">
            <a:extLst>
              <a:ext uri="{FF2B5EF4-FFF2-40B4-BE49-F238E27FC236}">
                <a16:creationId xmlns:a16="http://schemas.microsoft.com/office/drawing/2014/main" id="{2764AD7E-FB2B-C3C3-D09C-2E0518E83170}"/>
              </a:ext>
            </a:extLst>
          </p:cNvPr>
          <p:cNvGrpSpPr/>
          <p:nvPr/>
        </p:nvGrpSpPr>
        <p:grpSpPr>
          <a:xfrm>
            <a:off x="996287" y="4415051"/>
            <a:ext cx="5711588" cy="1212643"/>
            <a:chOff x="996287" y="4415051"/>
            <a:chExt cx="5711588" cy="1212643"/>
          </a:xfrm>
        </p:grpSpPr>
        <p:sp>
          <p:nvSpPr>
            <p:cNvPr id="2" name="Rectangle : coins arrondis 1">
              <a:extLst>
                <a:ext uri="{FF2B5EF4-FFF2-40B4-BE49-F238E27FC236}">
                  <a16:creationId xmlns:a16="http://schemas.microsoft.com/office/drawing/2014/main" id="{05C6992D-06B8-C5CF-0895-831C08E3D58C}"/>
                </a:ext>
              </a:extLst>
            </p:cNvPr>
            <p:cNvSpPr/>
            <p:nvPr/>
          </p:nvSpPr>
          <p:spPr>
            <a:xfrm>
              <a:off x="996287" y="4415051"/>
              <a:ext cx="5711588" cy="1212643"/>
            </a:xfrm>
            <a:prstGeom prst="roundRect">
              <a:avLst>
                <a:gd name="adj" fmla="val 23993"/>
              </a:avLst>
            </a:prstGeom>
            <a:solidFill>
              <a:schemeClr val="bg1">
                <a:alpha val="90000"/>
              </a:schemeClr>
            </a:solidFill>
            <a:ln>
              <a:noFill/>
            </a:ln>
            <a:effectLst>
              <a:outerShdw blurRad="137297" dist="38100" dir="2700000" algn="tl" rotWithShape="0">
                <a:schemeClr val="accent4">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r>
                <a:rPr lang="fr-FR" sz="2000" b="1" dirty="0">
                  <a:solidFill>
                    <a:schemeClr val="accent4"/>
                  </a:solidFill>
                  <a:cs typeface="Calibri"/>
                  <a:hlinkClick r:id="rId3"/>
                </a:rPr>
                <a:t>Cliquez ici pour lire et télécharger</a:t>
              </a:r>
            </a:p>
            <a:p>
              <a:r>
                <a:rPr lang="fr-FR" sz="2000" b="1" dirty="0">
                  <a:solidFill>
                    <a:schemeClr val="accent4"/>
                  </a:solidFill>
                  <a:cs typeface="Calibri"/>
                  <a:hlinkClick r:id="rId3"/>
                </a:rPr>
                <a:t>le glossaire des thérapies géniques</a:t>
              </a:r>
              <a:endParaRPr lang="fr-FR" sz="2000" b="1" dirty="0">
                <a:solidFill>
                  <a:schemeClr val="accent4"/>
                </a:solidFill>
                <a:cs typeface="Calibri"/>
              </a:endParaRPr>
            </a:p>
          </p:txBody>
        </p:sp>
        <p:pic>
          <p:nvPicPr>
            <p:cNvPr id="9" name="Graphique 8">
              <a:extLst>
                <a:ext uri="{FF2B5EF4-FFF2-40B4-BE49-F238E27FC236}">
                  <a16:creationId xmlns:a16="http://schemas.microsoft.com/office/drawing/2014/main" id="{146D4105-4DA5-989C-F493-E003F69F3BF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573276" y="4510585"/>
              <a:ext cx="1045448" cy="1045448"/>
            </a:xfrm>
            <a:prstGeom prst="rect">
              <a:avLst/>
            </a:prstGeom>
          </p:spPr>
        </p:pic>
      </p:grpSp>
      <p:sp>
        <p:nvSpPr>
          <p:cNvPr id="8" name="ZoneTexte 7">
            <a:extLst>
              <a:ext uri="{FF2B5EF4-FFF2-40B4-BE49-F238E27FC236}">
                <a16:creationId xmlns:a16="http://schemas.microsoft.com/office/drawing/2014/main" id="{68B3FB0C-97FE-2BF0-FE91-25E8F1C74420}"/>
              </a:ext>
            </a:extLst>
          </p:cNvPr>
          <p:cNvSpPr txBox="1"/>
          <p:nvPr/>
        </p:nvSpPr>
        <p:spPr>
          <a:xfrm>
            <a:off x="910989" y="2858509"/>
            <a:ext cx="5907468" cy="1439240"/>
          </a:xfrm>
          <a:prstGeom prst="rect">
            <a:avLst/>
          </a:prstGeom>
          <a:noFill/>
        </p:spPr>
        <p:txBody>
          <a:bodyPr wrap="square">
            <a:spAutoFit/>
          </a:bodyPr>
          <a:lstStyle/>
          <a:p>
            <a:pPr>
              <a:lnSpc>
                <a:spcPts val="2100"/>
              </a:lnSpc>
            </a:pPr>
            <a:r>
              <a:rPr lang="fr-FR" sz="2000" dirty="0">
                <a:ea typeface="Calibri" panose="020F0502020204030204"/>
                <a:cs typeface="Calibri" panose="020F0502020204030204"/>
              </a:rPr>
              <a:t>Ce document regroupe les définitions des principaux termes utilisés dans le domaine de la thérapie génique. Il a été conçu pour être accessible à tous : professionnels, patients, familles et personnes intéressées par la recherche.</a:t>
            </a:r>
          </a:p>
        </p:txBody>
      </p:sp>
    </p:spTree>
    <p:extLst>
      <p:ext uri="{BB962C8B-B14F-4D97-AF65-F5344CB8AC3E}">
        <p14:creationId xmlns:p14="http://schemas.microsoft.com/office/powerpoint/2010/main" val="113308698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right)">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p:tgtEl>
                                          <p:spTgt spid="8"/>
                                        </p:tgtEl>
                                        <p:attrNameLst>
                                          <p:attrName>ppt_x</p:attrName>
                                        </p:attrNameLst>
                                      </p:cBhvr>
                                      <p:tavLst>
                                        <p:tav tm="0">
                                          <p:val>
                                            <p:strVal val="#ppt_x-#ppt_w*1.125000"/>
                                          </p:val>
                                        </p:tav>
                                        <p:tav tm="100000">
                                          <p:val>
                                            <p:strVal val="#ppt_x"/>
                                          </p:val>
                                        </p:tav>
                                      </p:tavLst>
                                    </p:anim>
                                    <p:animEffect transition="in" filter="wipe(right)">
                                      <p:cBhvr>
                                        <p:cTn id="24" dur="500"/>
                                        <p:tgtEl>
                                          <p:spTgt spid="8"/>
                                        </p:tgtEl>
                                      </p:cBhvr>
                                    </p:animEffect>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animEffect transition="in" filter="fade">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55254C-985E-647C-2FCB-CFDA382945CD}"/>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180D3A84-39E9-3037-A64F-83E6D09A36E8}"/>
              </a:ext>
            </a:extLst>
          </p:cNvPr>
          <p:cNvSpPr txBox="1">
            <a:spLocks noGrp="1"/>
          </p:cNvSpPr>
          <p:nvPr>
            <p:ph type="title" idx="4294967295"/>
          </p:nvPr>
        </p:nvSpPr>
        <p:spPr>
          <a:xfrm>
            <a:off x="655272" y="354856"/>
            <a:ext cx="2619632" cy="692468"/>
          </a:xfrm>
          <a:prstGeom prst="roundRect">
            <a:avLst>
              <a:gd name="adj" fmla="val 50000"/>
            </a:avLst>
          </a:prstGeom>
          <a:solidFill>
            <a:schemeClr val="tx1"/>
          </a:solid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schemeClr val="bg1"/>
                </a:solidFill>
                <a:effectLst/>
                <a:uLnTx/>
                <a:uFillTx/>
                <a:latin typeface="+mn-lt"/>
                <a:ea typeface="+mn-ea"/>
                <a:cs typeface="Readex Pro"/>
              </a:rPr>
              <a:t>Liens utiles</a:t>
            </a:r>
            <a:endParaRPr kumimoji="0" lang="fr-FR" sz="3200" b="1" i="0" u="none" strike="noStrike" kern="1200" cap="none" spc="0" normalizeH="0" baseline="0" noProof="0" dirty="0">
              <a:ln>
                <a:noFill/>
              </a:ln>
              <a:solidFill>
                <a:schemeClr val="accent1"/>
              </a:solidFill>
              <a:effectLst/>
              <a:uLnTx/>
              <a:uFillTx/>
              <a:latin typeface="+mn-lt"/>
              <a:ea typeface="+mn-ea"/>
              <a:cs typeface="Readex Pro" pitchFamily="2" charset="-78"/>
            </a:endParaRPr>
          </a:p>
        </p:txBody>
      </p:sp>
      <p:grpSp>
        <p:nvGrpSpPr>
          <p:cNvPr id="3" name="Groupe 2">
            <a:extLst>
              <a:ext uri="{FF2B5EF4-FFF2-40B4-BE49-F238E27FC236}">
                <a16:creationId xmlns:a16="http://schemas.microsoft.com/office/drawing/2014/main" id="{DC7D070D-4B5D-0520-6875-B4EE188D3910}"/>
              </a:ext>
            </a:extLst>
          </p:cNvPr>
          <p:cNvGrpSpPr/>
          <p:nvPr/>
        </p:nvGrpSpPr>
        <p:grpSpPr>
          <a:xfrm>
            <a:off x="1023192" y="1294837"/>
            <a:ext cx="8167303" cy="1302926"/>
            <a:chOff x="1023192" y="1294837"/>
            <a:chExt cx="8167303" cy="1302926"/>
          </a:xfrm>
        </p:grpSpPr>
        <p:sp>
          <p:nvSpPr>
            <p:cNvPr id="11" name="Rectangle : coins arrondis 10">
              <a:hlinkClick r:id="rId3"/>
              <a:extLst>
                <a:ext uri="{FF2B5EF4-FFF2-40B4-BE49-F238E27FC236}">
                  <a16:creationId xmlns:a16="http://schemas.microsoft.com/office/drawing/2014/main" id="{BA70244F-0763-8018-F2A3-799E124D6D1A}"/>
                </a:ext>
              </a:extLst>
            </p:cNvPr>
            <p:cNvSpPr/>
            <p:nvPr/>
          </p:nvSpPr>
          <p:spPr>
            <a:xfrm>
              <a:off x="2575870" y="1410710"/>
              <a:ext cx="6614625" cy="1095038"/>
            </a:xfrm>
            <a:prstGeom prst="roundRect">
              <a:avLst>
                <a:gd name="adj" fmla="val 23993"/>
              </a:avLst>
            </a:prstGeom>
            <a:solidFill>
              <a:schemeClr val="bg1">
                <a:alpha val="90000"/>
              </a:schemeClr>
            </a:solidFill>
            <a:ln>
              <a:noFill/>
            </a:ln>
            <a:effectLst>
              <a:outerShdw blurRad="137297" dist="38100" dir="2700000" algn="tl" rotWithShape="0">
                <a:schemeClr val="tx1">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lIns="720000" rtlCol="0" anchor="ctr">
              <a:noAutofit/>
            </a:bodyPr>
            <a:lstStyle/>
            <a:p>
              <a:r>
                <a:rPr lang="fr-FR" b="1" dirty="0">
                  <a:solidFill>
                    <a:schemeClr val="tx1"/>
                  </a:solidFill>
                  <a:hlinkClick r:id="rId3"/>
                </a:rPr>
                <a:t>Vidéo de la NCFS</a:t>
              </a:r>
            </a:p>
            <a:p>
              <a:r>
                <a:rPr lang="fr-FR" b="1" dirty="0">
                  <a:solidFill>
                    <a:schemeClr val="tx1"/>
                  </a:solidFill>
                  <a:hlinkClick r:id="rId3"/>
                </a:rPr>
                <a:t>(Nederlandse Cystic Fibrosis Stichting) </a:t>
              </a:r>
              <a:endParaRPr lang="fr-FR" b="1" dirty="0">
                <a:solidFill>
                  <a:schemeClr val="tx1"/>
                </a:solidFill>
              </a:endParaRPr>
            </a:p>
          </p:txBody>
        </p:sp>
        <p:pic>
          <p:nvPicPr>
            <p:cNvPr id="6" name="Image 5">
              <a:hlinkClick r:id="rId3"/>
              <a:extLst>
                <a:ext uri="{FF2B5EF4-FFF2-40B4-BE49-F238E27FC236}">
                  <a16:creationId xmlns:a16="http://schemas.microsoft.com/office/drawing/2014/main" id="{F5A2D741-ABE4-C17E-F43A-45986087FE7A}"/>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023192" y="1294837"/>
              <a:ext cx="2196000" cy="1302926"/>
            </a:xfrm>
            <a:prstGeom prst="roundRect">
              <a:avLst>
                <a:gd name="adj" fmla="val 7315"/>
              </a:avLst>
            </a:prstGeom>
            <a:solidFill>
              <a:schemeClr val="bg1">
                <a:alpha val="90000"/>
              </a:schemeClr>
            </a:solidFill>
            <a:ln>
              <a:noFill/>
            </a:ln>
            <a:effectLst>
              <a:outerShdw blurRad="137297" dist="38100" dir="2700000" algn="tl" rotWithShape="0">
                <a:schemeClr val="tx1">
                  <a:alpha val="40000"/>
                </a:schemeClr>
              </a:outerShdw>
            </a:effectLst>
          </p:spPr>
        </p:pic>
        <p:pic>
          <p:nvPicPr>
            <p:cNvPr id="19" name="Graphique 18">
              <a:extLst>
                <a:ext uri="{FF2B5EF4-FFF2-40B4-BE49-F238E27FC236}">
                  <a16:creationId xmlns:a16="http://schemas.microsoft.com/office/drawing/2014/main" id="{40353C16-2682-05E8-B85B-FD951C9AD1E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168113" y="1495361"/>
              <a:ext cx="936000" cy="936000"/>
            </a:xfrm>
            <a:prstGeom prst="rect">
              <a:avLst/>
            </a:prstGeom>
          </p:spPr>
        </p:pic>
      </p:grpSp>
      <p:grpSp>
        <p:nvGrpSpPr>
          <p:cNvPr id="4" name="Groupe 3">
            <a:extLst>
              <a:ext uri="{FF2B5EF4-FFF2-40B4-BE49-F238E27FC236}">
                <a16:creationId xmlns:a16="http://schemas.microsoft.com/office/drawing/2014/main" id="{C3AF81D7-513C-E06C-1316-DBEF9991B856}"/>
              </a:ext>
            </a:extLst>
          </p:cNvPr>
          <p:cNvGrpSpPr/>
          <p:nvPr/>
        </p:nvGrpSpPr>
        <p:grpSpPr>
          <a:xfrm>
            <a:off x="3353241" y="2758370"/>
            <a:ext cx="7858806" cy="1480508"/>
            <a:chOff x="3353241" y="2758370"/>
            <a:chExt cx="7858806" cy="1480508"/>
          </a:xfrm>
        </p:grpSpPr>
        <p:sp>
          <p:nvSpPr>
            <p:cNvPr id="14" name="Rectangle : coins arrondis 13">
              <a:hlinkClick r:id="rId6"/>
              <a:extLst>
                <a:ext uri="{FF2B5EF4-FFF2-40B4-BE49-F238E27FC236}">
                  <a16:creationId xmlns:a16="http://schemas.microsoft.com/office/drawing/2014/main" id="{046C03C7-11E4-00F7-8D96-2A68C2A93324}"/>
                </a:ext>
              </a:extLst>
            </p:cNvPr>
            <p:cNvSpPr/>
            <p:nvPr/>
          </p:nvSpPr>
          <p:spPr>
            <a:xfrm>
              <a:off x="3353241" y="2922033"/>
              <a:ext cx="6439335" cy="1095038"/>
            </a:xfrm>
            <a:prstGeom prst="roundRect">
              <a:avLst>
                <a:gd name="adj" fmla="val 23993"/>
              </a:avLst>
            </a:prstGeom>
            <a:solidFill>
              <a:schemeClr val="bg1">
                <a:alpha val="90000"/>
              </a:schemeClr>
            </a:solidFill>
            <a:ln>
              <a:noFill/>
            </a:ln>
            <a:effectLst>
              <a:outerShdw blurRad="137297" dist="38100" dir="2700000" algn="tl" rotWithShape="0">
                <a:schemeClr val="tx1">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lIns="1044000" rtlCol="0" anchor="ctr">
              <a:noAutofit/>
            </a:bodyPr>
            <a:lstStyle/>
            <a:p>
              <a:r>
                <a:rPr lang="fr-FR" b="1" dirty="0">
                  <a:solidFill>
                    <a:schemeClr val="tx1"/>
                  </a:solidFill>
                  <a:hlinkClick r:id="rId6"/>
                </a:rPr>
                <a:t>Ressources CF Europe</a:t>
              </a:r>
            </a:p>
            <a:p>
              <a:r>
                <a:rPr lang="fr-FR" b="1" dirty="0">
                  <a:solidFill>
                    <a:schemeClr val="tx1"/>
                  </a:solidFill>
                  <a:hlinkClick r:id="rId6"/>
                </a:rPr>
                <a:t>(document PDF)</a:t>
              </a:r>
              <a:endParaRPr lang="fr-FR" b="1" dirty="0">
                <a:solidFill>
                  <a:schemeClr val="tx1"/>
                </a:solidFill>
              </a:endParaRPr>
            </a:p>
          </p:txBody>
        </p:sp>
        <p:pic>
          <p:nvPicPr>
            <p:cNvPr id="8" name="Image 7">
              <a:hlinkClick r:id="rId6"/>
              <a:extLst>
                <a:ext uri="{FF2B5EF4-FFF2-40B4-BE49-F238E27FC236}">
                  <a16:creationId xmlns:a16="http://schemas.microsoft.com/office/drawing/2014/main" id="{AC3856AD-600E-34C5-744F-E407FE74C765}"/>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9016047" y="2758370"/>
              <a:ext cx="2196000" cy="1480508"/>
            </a:xfrm>
            <a:prstGeom prst="roundRect">
              <a:avLst>
                <a:gd name="adj" fmla="val 5101"/>
              </a:avLst>
            </a:prstGeom>
            <a:solidFill>
              <a:schemeClr val="bg1">
                <a:alpha val="90000"/>
              </a:schemeClr>
            </a:solidFill>
            <a:ln>
              <a:noFill/>
            </a:ln>
            <a:effectLst>
              <a:outerShdw blurRad="137297" dist="38100" dir="2700000" algn="tl" rotWithShape="0">
                <a:schemeClr val="tx1">
                  <a:alpha val="40000"/>
                </a:schemeClr>
              </a:outerShdw>
            </a:effectLst>
          </p:spPr>
        </p:pic>
        <p:pic>
          <p:nvPicPr>
            <p:cNvPr id="21" name="Graphique 20">
              <a:extLst>
                <a:ext uri="{FF2B5EF4-FFF2-40B4-BE49-F238E27FC236}">
                  <a16:creationId xmlns:a16="http://schemas.microsoft.com/office/drawing/2014/main" id="{15647774-08EC-810B-46D3-20DAC9EDDFD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432280" y="3001552"/>
              <a:ext cx="936000" cy="936000"/>
            </a:xfrm>
            <a:prstGeom prst="rect">
              <a:avLst/>
            </a:prstGeom>
          </p:spPr>
        </p:pic>
      </p:grpSp>
      <p:grpSp>
        <p:nvGrpSpPr>
          <p:cNvPr id="7" name="Groupe 6">
            <a:extLst>
              <a:ext uri="{FF2B5EF4-FFF2-40B4-BE49-F238E27FC236}">
                <a16:creationId xmlns:a16="http://schemas.microsoft.com/office/drawing/2014/main" id="{AE3E754B-DF63-6F7F-367D-E28E555102E9}"/>
              </a:ext>
            </a:extLst>
          </p:cNvPr>
          <p:cNvGrpSpPr/>
          <p:nvPr/>
        </p:nvGrpSpPr>
        <p:grpSpPr>
          <a:xfrm>
            <a:off x="1023192" y="4311198"/>
            <a:ext cx="8167303" cy="1455645"/>
            <a:chOff x="1023192" y="4311198"/>
            <a:chExt cx="8167303" cy="1455645"/>
          </a:xfrm>
        </p:grpSpPr>
        <p:sp>
          <p:nvSpPr>
            <p:cNvPr id="16" name="Rectangle : coins arrondis 15">
              <a:hlinkClick r:id="rId9"/>
              <a:extLst>
                <a:ext uri="{FF2B5EF4-FFF2-40B4-BE49-F238E27FC236}">
                  <a16:creationId xmlns:a16="http://schemas.microsoft.com/office/drawing/2014/main" id="{4C45A246-6C41-B0A0-E2E5-52DE45EAC6D4}"/>
                </a:ext>
              </a:extLst>
            </p:cNvPr>
            <p:cNvSpPr/>
            <p:nvPr/>
          </p:nvSpPr>
          <p:spPr>
            <a:xfrm>
              <a:off x="2575870" y="4491501"/>
              <a:ext cx="6614625" cy="1095038"/>
            </a:xfrm>
            <a:prstGeom prst="roundRect">
              <a:avLst>
                <a:gd name="adj" fmla="val 23993"/>
              </a:avLst>
            </a:prstGeom>
            <a:solidFill>
              <a:schemeClr val="bg1">
                <a:alpha val="90000"/>
              </a:schemeClr>
            </a:solidFill>
            <a:ln>
              <a:noFill/>
            </a:ln>
            <a:effectLst>
              <a:outerShdw blurRad="137297" dist="38100" dir="2700000" algn="tl" rotWithShape="0">
                <a:schemeClr val="tx1">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lIns="720000" rtlCol="0" anchor="ctr">
              <a:noAutofit/>
            </a:bodyPr>
            <a:lstStyle/>
            <a:p>
              <a:r>
                <a:rPr lang="fr-FR" b="1" dirty="0">
                  <a:solidFill>
                    <a:schemeClr val="tx1"/>
                  </a:solidFill>
                  <a:hlinkClick r:id="rId9"/>
                </a:rPr>
                <a:t>Site de la CFF</a:t>
              </a:r>
              <a:br>
                <a:rPr lang="fr-FR" b="1" dirty="0">
                  <a:solidFill>
                    <a:schemeClr val="tx1"/>
                  </a:solidFill>
                  <a:hlinkClick r:id="rId9"/>
                </a:rPr>
              </a:br>
              <a:r>
                <a:rPr lang="fr-FR" b="1" dirty="0">
                  <a:solidFill>
                    <a:schemeClr val="tx1"/>
                  </a:solidFill>
                  <a:hlinkClick r:id="rId9"/>
                </a:rPr>
                <a:t>(Cystic Fibrosis </a:t>
              </a:r>
              <a:r>
                <a:rPr lang="fr-FR" b="1" dirty="0" err="1">
                  <a:solidFill>
                    <a:schemeClr val="tx1"/>
                  </a:solidFill>
                  <a:hlinkClick r:id="rId9"/>
                </a:rPr>
                <a:t>Foundation</a:t>
              </a:r>
              <a:r>
                <a:rPr lang="fr-FR" b="1" dirty="0">
                  <a:solidFill>
                    <a:schemeClr val="tx1"/>
                  </a:solidFill>
                  <a:hlinkClick r:id="rId9"/>
                </a:rPr>
                <a:t>)</a:t>
              </a:r>
              <a:endParaRPr lang="fr-FR" b="1" dirty="0">
                <a:solidFill>
                  <a:schemeClr val="tx1"/>
                </a:solidFill>
              </a:endParaRPr>
            </a:p>
          </p:txBody>
        </p:sp>
        <p:pic>
          <p:nvPicPr>
            <p:cNvPr id="10" name="Image 9">
              <a:hlinkClick r:id="rId9"/>
              <a:extLst>
                <a:ext uri="{FF2B5EF4-FFF2-40B4-BE49-F238E27FC236}">
                  <a16:creationId xmlns:a16="http://schemas.microsoft.com/office/drawing/2014/main" id="{FDCFF04E-A640-49CF-9A23-C7D163FD2BDD}"/>
                </a:ext>
              </a:extLst>
            </p:cNvPr>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a:xfrm>
              <a:off x="1023192" y="4311198"/>
              <a:ext cx="2196000" cy="1455645"/>
            </a:xfrm>
            <a:prstGeom prst="roundRect">
              <a:avLst>
                <a:gd name="adj" fmla="val 5101"/>
              </a:avLst>
            </a:prstGeom>
            <a:solidFill>
              <a:schemeClr val="bg1">
                <a:alpha val="90000"/>
              </a:schemeClr>
            </a:solidFill>
            <a:ln>
              <a:noFill/>
            </a:ln>
            <a:effectLst>
              <a:outerShdw blurRad="137297" dist="38100" dir="2700000" algn="tl" rotWithShape="0">
                <a:schemeClr val="tx1">
                  <a:alpha val="40000"/>
                </a:schemeClr>
              </a:outerShdw>
            </a:effectLst>
          </p:spPr>
        </p:pic>
        <p:pic>
          <p:nvPicPr>
            <p:cNvPr id="23" name="Graphique 22">
              <a:extLst>
                <a:ext uri="{FF2B5EF4-FFF2-40B4-BE49-F238E27FC236}">
                  <a16:creationId xmlns:a16="http://schemas.microsoft.com/office/drawing/2014/main" id="{77D08B43-40E0-F8A4-FD79-89ED34C107C0}"/>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168113" y="4571020"/>
              <a:ext cx="936000" cy="936000"/>
            </a:xfrm>
            <a:prstGeom prst="rect">
              <a:avLst/>
            </a:prstGeom>
          </p:spPr>
        </p:pic>
      </p:grpSp>
    </p:spTree>
    <p:extLst>
      <p:ext uri="{BB962C8B-B14F-4D97-AF65-F5344CB8AC3E}">
        <p14:creationId xmlns:p14="http://schemas.microsoft.com/office/powerpoint/2010/main" val="253551855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right)">
                                      <p:cBhvr>
                                        <p:cTn id="14" dur="500"/>
                                        <p:tgtEl>
                                          <p:spTgt spid="3"/>
                                        </p:tgtEl>
                                      </p:cBhvr>
                                    </p:animEffect>
                                  </p:childTnLst>
                                </p:cTn>
                              </p:par>
                            </p:childTnLst>
                          </p:cTn>
                        </p:par>
                        <p:par>
                          <p:cTn id="15" fill="hold">
                            <p:stCondLst>
                              <p:cond delay="1500"/>
                            </p:stCondLst>
                            <p:childTnLst>
                              <p:par>
                                <p:cTn id="16" presetID="12" presetClass="entr" presetSubtype="2"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p:tgtEl>
                                          <p:spTgt spid="4"/>
                                        </p:tgtEl>
                                        <p:attrNameLst>
                                          <p:attrName>ppt_x</p:attrName>
                                        </p:attrNameLst>
                                      </p:cBhvr>
                                      <p:tavLst>
                                        <p:tav tm="0">
                                          <p:val>
                                            <p:strVal val="#ppt_x+#ppt_w*1.125000"/>
                                          </p:val>
                                        </p:tav>
                                        <p:tav tm="100000">
                                          <p:val>
                                            <p:strVal val="#ppt_x"/>
                                          </p:val>
                                        </p:tav>
                                      </p:tavLst>
                                    </p:anim>
                                    <p:animEffect transition="in" filter="wipe(left)">
                                      <p:cBhvr>
                                        <p:cTn id="19" dur="500"/>
                                        <p:tgtEl>
                                          <p:spTgt spid="4"/>
                                        </p:tgtEl>
                                      </p:cBhvr>
                                    </p:animEffect>
                                  </p:childTnLst>
                                </p:cTn>
                              </p:par>
                            </p:childTnLst>
                          </p:cTn>
                        </p:par>
                        <p:par>
                          <p:cTn id="20" fill="hold">
                            <p:stCondLst>
                              <p:cond delay="2000"/>
                            </p:stCondLst>
                            <p:childTnLst>
                              <p:par>
                                <p:cTn id="21" presetID="12" presetClass="entr" presetSubtype="8"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p:tgtEl>
                                          <p:spTgt spid="7"/>
                                        </p:tgtEl>
                                        <p:attrNameLst>
                                          <p:attrName>ppt_x</p:attrName>
                                        </p:attrNameLst>
                                      </p:cBhvr>
                                      <p:tavLst>
                                        <p:tav tm="0">
                                          <p:val>
                                            <p:strVal val="#ppt_x-#ppt_w*1.125000"/>
                                          </p:val>
                                        </p:tav>
                                        <p:tav tm="100000">
                                          <p:val>
                                            <p:strVal val="#ppt_x"/>
                                          </p:val>
                                        </p:tav>
                                      </p:tavLst>
                                    </p:anim>
                                    <p:animEffect transition="in" filter="wipe(right)">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Une image contenant Graphique, graphisme, texte, capture d’écran&#10;&#10;Description générée automatiquement">
            <a:extLst>
              <a:ext uri="{FF2B5EF4-FFF2-40B4-BE49-F238E27FC236}">
                <a16:creationId xmlns:a16="http://schemas.microsoft.com/office/drawing/2014/main" id="{D778B241-478F-40D2-A5B6-1F26504B3DD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2626" t="22984" r="9618" b="19033"/>
          <a:stretch/>
        </p:blipFill>
        <p:spPr>
          <a:xfrm>
            <a:off x="4274477" y="966205"/>
            <a:ext cx="3643046" cy="2037474"/>
          </a:xfrm>
          <a:prstGeom prst="rect">
            <a:avLst/>
          </a:prstGeom>
        </p:spPr>
      </p:pic>
      <p:pic>
        <p:nvPicPr>
          <p:cNvPr id="3" name="Image 2" descr="Une image contenant Graphique, graphisme, Police, conception&#10;&#10;Description générée automatiquement">
            <a:extLst>
              <a:ext uri="{FF2B5EF4-FFF2-40B4-BE49-F238E27FC236}">
                <a16:creationId xmlns:a16="http://schemas.microsoft.com/office/drawing/2014/main" id="{AB246FAB-90E6-6746-028F-D88A66ED77E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96000" y="3225294"/>
            <a:ext cx="2345325" cy="693756"/>
          </a:xfrm>
          <a:prstGeom prst="rect">
            <a:avLst/>
          </a:prstGeom>
        </p:spPr>
      </p:pic>
      <p:pic>
        <p:nvPicPr>
          <p:cNvPr id="4" name="Image 3">
            <a:extLst>
              <a:ext uri="{FF2B5EF4-FFF2-40B4-BE49-F238E27FC236}">
                <a16:creationId xmlns:a16="http://schemas.microsoft.com/office/drawing/2014/main" id="{B92B506F-7CA8-3E78-A8E8-B6791FAA011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611960" y="2995697"/>
            <a:ext cx="2055980" cy="1152950"/>
          </a:xfrm>
          <a:prstGeom prst="rect">
            <a:avLst/>
          </a:prstGeom>
        </p:spPr>
      </p:pic>
      <p:sp>
        <p:nvSpPr>
          <p:cNvPr id="5" name="Titre 4">
            <a:extLst>
              <a:ext uri="{FF2B5EF4-FFF2-40B4-BE49-F238E27FC236}">
                <a16:creationId xmlns:a16="http://schemas.microsoft.com/office/drawing/2014/main" id="{6576B616-D050-6838-4E7E-7D4ABA9C49ED}"/>
              </a:ext>
            </a:extLst>
          </p:cNvPr>
          <p:cNvSpPr>
            <a:spLocks noGrp="1"/>
          </p:cNvSpPr>
          <p:nvPr>
            <p:ph type="title" idx="4294967295"/>
          </p:nvPr>
        </p:nvSpPr>
        <p:spPr>
          <a:xfrm>
            <a:off x="0" y="365125"/>
            <a:ext cx="10515600" cy="1325563"/>
          </a:xfrm>
        </p:spPr>
        <p:txBody>
          <a:bodyPr vert="horz" lIns="91440" tIns="45720" rIns="91440" bIns="45720" rtlCol="0" anchor="b">
            <a:normAutofit/>
          </a:bodyPr>
          <a:lstStyle/>
          <a:p>
            <a:r>
              <a:rPr lang="fr-FR" dirty="0">
                <a:noFill/>
              </a:rPr>
              <a:t>Crédits</a:t>
            </a:r>
          </a:p>
        </p:txBody>
      </p:sp>
      <p:sp>
        <p:nvSpPr>
          <p:cNvPr id="6" name="ZoneTexte 5">
            <a:extLst>
              <a:ext uri="{FF2B5EF4-FFF2-40B4-BE49-F238E27FC236}">
                <a16:creationId xmlns:a16="http://schemas.microsoft.com/office/drawing/2014/main" id="{08EB8E8F-E9CB-731C-37AC-24A786735E89}"/>
              </a:ext>
            </a:extLst>
          </p:cNvPr>
          <p:cNvSpPr txBox="1"/>
          <p:nvPr/>
        </p:nvSpPr>
        <p:spPr>
          <a:xfrm>
            <a:off x="307075" y="4429862"/>
            <a:ext cx="12192000" cy="3077766"/>
          </a:xfrm>
          <a:prstGeom prst="rect">
            <a:avLst/>
          </a:prstGeom>
          <a:noFill/>
        </p:spPr>
        <p:txBody>
          <a:bodyPr wrap="square" rtlCol="0">
            <a:spAutoFit/>
          </a:bodyPr>
          <a:lstStyle/>
          <a:p>
            <a:r>
              <a:rPr lang="fr-FR" sz="1600" b="1" dirty="0">
                <a:solidFill>
                  <a:schemeClr val="accent1"/>
                </a:solidFill>
              </a:rPr>
              <a:t>TOUS LES LIENS UTILISÉS DANS CETTE PRÉSENTATION</a:t>
            </a:r>
          </a:p>
          <a:p>
            <a:endParaRPr lang="fr-FR" sz="1200" b="1" dirty="0"/>
          </a:p>
          <a:p>
            <a:r>
              <a:rPr lang="fr-FR" sz="1200" b="1" dirty="0"/>
              <a:t>Site de la CFF (</a:t>
            </a:r>
            <a:r>
              <a:rPr lang="fr-FR" sz="1200" b="1" dirty="0" err="1"/>
              <a:t>Cystic</a:t>
            </a:r>
            <a:r>
              <a:rPr lang="fr-FR" sz="1200" b="1" dirty="0"/>
              <a:t> </a:t>
            </a:r>
            <a:r>
              <a:rPr lang="fr-FR" sz="1200" b="1" dirty="0" err="1"/>
              <a:t>Fibrosis</a:t>
            </a:r>
            <a:r>
              <a:rPr lang="fr-FR" sz="1200" b="1" dirty="0"/>
              <a:t> </a:t>
            </a:r>
            <a:r>
              <a:rPr lang="fr-FR" sz="1200" b="1" dirty="0" err="1"/>
              <a:t>Foundation</a:t>
            </a:r>
            <a:r>
              <a:rPr lang="fr-FR" sz="1200" b="1" dirty="0"/>
              <a:t>) : </a:t>
            </a:r>
            <a:r>
              <a:rPr lang="fr-FR" sz="1200" dirty="0">
                <a:hlinkClick r:id="rId6"/>
              </a:rPr>
              <a:t>https://apps.cff.org/trials/pipeline</a:t>
            </a:r>
            <a:r>
              <a:rPr lang="fr-FR" sz="1200" dirty="0"/>
              <a:t>  et  </a:t>
            </a:r>
            <a:r>
              <a:rPr lang="fr-FR" sz="1200" dirty="0">
                <a:hlinkClick r:id="rId7"/>
              </a:rPr>
              <a:t>https://www.cff.org/research-clinical-trials/gene-therapy-cystic-fibrosis</a:t>
            </a:r>
            <a:r>
              <a:rPr lang="fr-FR" sz="1200" dirty="0"/>
              <a:t> </a:t>
            </a:r>
          </a:p>
          <a:p>
            <a:r>
              <a:rPr lang="fr-FR" sz="1200" b="1" dirty="0"/>
              <a:t>Site de l’ECFS </a:t>
            </a:r>
            <a:r>
              <a:rPr lang="en-US" sz="1200" b="1" dirty="0"/>
              <a:t>(European Cystic Fibrosis Society) : </a:t>
            </a:r>
            <a:r>
              <a:rPr lang="en-US" sz="1200" dirty="0">
                <a:hlinkClick r:id="rId8"/>
              </a:rPr>
              <a:t>https://www.ecfs.eu/ctn/clinical-trials</a:t>
            </a:r>
            <a:endParaRPr lang="en-US" sz="1200" dirty="0"/>
          </a:p>
          <a:p>
            <a:r>
              <a:rPr lang="fr-FR" sz="1200" b="1" dirty="0"/>
              <a:t>Répertoire des essais cliniques : </a:t>
            </a:r>
            <a:r>
              <a:rPr lang="fr-FR" sz="1200" dirty="0">
                <a:hlinkClick r:id="rId9"/>
              </a:rPr>
              <a:t>https://essaiscliniques.vaincrelamuco.org/therapies-geniques/c8</a:t>
            </a:r>
            <a:endParaRPr lang="fr-FR" sz="1200" dirty="0"/>
          </a:p>
          <a:p>
            <a:r>
              <a:rPr lang="fr-FR" sz="1200" b="1" dirty="0"/>
              <a:t>Vidéo de la NCFS (Nederlandse Cystic Fibrosis </a:t>
            </a:r>
            <a:r>
              <a:rPr lang="fr-FR" sz="1200" b="1" dirty="0" err="1"/>
              <a:t>Stichting</a:t>
            </a:r>
            <a:r>
              <a:rPr lang="fr-FR" sz="1200" b="1" dirty="0"/>
              <a:t>) : </a:t>
            </a:r>
            <a:r>
              <a:rPr lang="fr-FR" sz="1200" dirty="0">
                <a:hlinkClick r:id="rId10"/>
              </a:rPr>
              <a:t>https://www.youtube.com/watch?v=psgi2yjlUC4</a:t>
            </a:r>
            <a:endParaRPr lang="fr-FR" sz="1200" dirty="0"/>
          </a:p>
          <a:p>
            <a:r>
              <a:rPr lang="fr-FR" sz="1200" b="1" dirty="0"/>
              <a:t>Ressources CF Europe (document PDF) : </a:t>
            </a:r>
            <a:r>
              <a:rPr lang="fr-FR" sz="1200" dirty="0">
                <a:hlinkClick r:id="rId11"/>
              </a:rPr>
              <a:t>https://www.cf-europe.eu/wp-content/uploads/2025/04/Repository-genetic-therapies-information_v4.pdf</a:t>
            </a:r>
            <a:endParaRPr lang="fr-FR" sz="1200" dirty="0"/>
          </a:p>
          <a:p>
            <a:endParaRPr lang="fr-FR" sz="1200" dirty="0"/>
          </a:p>
          <a:p>
            <a:endParaRPr lang="fr-FR" sz="1200" b="1" dirty="0"/>
          </a:p>
          <a:p>
            <a:r>
              <a:rPr lang="fr-FR" sz="1200" b="1" dirty="0"/>
              <a:t> </a:t>
            </a:r>
          </a:p>
          <a:p>
            <a:endParaRPr lang="en-US" sz="1400" b="1" dirty="0"/>
          </a:p>
          <a:p>
            <a:endParaRPr lang="fr-FR" sz="1400" b="1" dirty="0"/>
          </a:p>
          <a:p>
            <a:endParaRPr lang="fr-FR" sz="1400" b="1" dirty="0"/>
          </a:p>
          <a:p>
            <a:r>
              <a:rPr lang="fr-FR" sz="1400" b="1" dirty="0"/>
              <a:t> </a:t>
            </a:r>
          </a:p>
          <a:p>
            <a:endParaRPr lang="fr-FR" sz="1400" dirty="0"/>
          </a:p>
        </p:txBody>
      </p:sp>
      <p:sp>
        <p:nvSpPr>
          <p:cNvPr id="7" name="ZoneTexte 6">
            <a:extLst>
              <a:ext uri="{FF2B5EF4-FFF2-40B4-BE49-F238E27FC236}">
                <a16:creationId xmlns:a16="http://schemas.microsoft.com/office/drawing/2014/main" id="{84575975-17B0-3241-61AE-379CC308F348}"/>
              </a:ext>
            </a:extLst>
          </p:cNvPr>
          <p:cNvSpPr txBox="1"/>
          <p:nvPr/>
        </p:nvSpPr>
        <p:spPr>
          <a:xfrm>
            <a:off x="307075" y="442985"/>
            <a:ext cx="11546006" cy="523220"/>
          </a:xfrm>
          <a:prstGeom prst="rect">
            <a:avLst/>
          </a:prstGeom>
          <a:noFill/>
        </p:spPr>
        <p:txBody>
          <a:bodyPr wrap="square" rtlCol="0">
            <a:spAutoFit/>
          </a:bodyPr>
          <a:lstStyle/>
          <a:p>
            <a:pPr algn="ctr"/>
            <a:r>
              <a:rPr lang="fr-FR" sz="2800" b="1" dirty="0">
                <a:solidFill>
                  <a:schemeClr val="accent1"/>
                </a:solidFill>
              </a:rPr>
              <a:t>Merci pour votre attention</a:t>
            </a:r>
            <a:endParaRPr lang="fr-FR" sz="2400" dirty="0"/>
          </a:p>
        </p:txBody>
      </p:sp>
      <p:sp>
        <p:nvSpPr>
          <p:cNvPr id="12" name="ZoneTexte 11">
            <a:extLst>
              <a:ext uri="{FF2B5EF4-FFF2-40B4-BE49-F238E27FC236}">
                <a16:creationId xmlns:a16="http://schemas.microsoft.com/office/drawing/2014/main" id="{5FE078E5-B2AB-C065-AD0E-F27BABB2F937}"/>
              </a:ext>
            </a:extLst>
          </p:cNvPr>
          <p:cNvSpPr txBox="1"/>
          <p:nvPr/>
        </p:nvSpPr>
        <p:spPr>
          <a:xfrm>
            <a:off x="307075" y="6313447"/>
            <a:ext cx="4360459" cy="307777"/>
          </a:xfrm>
          <a:prstGeom prst="rect">
            <a:avLst/>
          </a:prstGeom>
          <a:noFill/>
        </p:spPr>
        <p:txBody>
          <a:bodyPr wrap="square" rtlCol="0">
            <a:spAutoFit/>
          </a:bodyPr>
          <a:lstStyle/>
          <a:p>
            <a:r>
              <a:rPr lang="fr-FR" sz="1200" dirty="0"/>
              <a:t>© 2026 - </a:t>
            </a:r>
            <a:r>
              <a:rPr lang="fr-FR" sz="1400" dirty="0"/>
              <a:t>Vaincre la Mucoviscidose / Filière Muco-CFTR </a:t>
            </a:r>
            <a:endParaRPr lang="fr-FR" sz="1100" dirty="0"/>
          </a:p>
        </p:txBody>
      </p:sp>
      <p:sp>
        <p:nvSpPr>
          <p:cNvPr id="13" name="ZoneTexte 12">
            <a:extLst>
              <a:ext uri="{FF2B5EF4-FFF2-40B4-BE49-F238E27FC236}">
                <a16:creationId xmlns:a16="http://schemas.microsoft.com/office/drawing/2014/main" id="{BB60335B-7135-2D4B-AAF1-973839D443C3}"/>
              </a:ext>
            </a:extLst>
          </p:cNvPr>
          <p:cNvSpPr txBox="1"/>
          <p:nvPr/>
        </p:nvSpPr>
        <p:spPr>
          <a:xfrm>
            <a:off x="7019499" y="6617765"/>
            <a:ext cx="5172501" cy="200055"/>
          </a:xfrm>
          <a:prstGeom prst="rect">
            <a:avLst/>
          </a:prstGeom>
          <a:noFill/>
        </p:spPr>
        <p:txBody>
          <a:bodyPr wrap="square" rtlCol="0">
            <a:spAutoFit/>
          </a:bodyPr>
          <a:lstStyle/>
          <a:p>
            <a:pPr algn="r"/>
            <a:r>
              <a:rPr lang="fr-FR" sz="700" dirty="0"/>
              <a:t>Mise en page et motion designs : François AUDET-LAPOINTE - SHOOOT</a:t>
            </a:r>
            <a:endParaRPr lang="fr-FR" sz="600" dirty="0"/>
          </a:p>
        </p:txBody>
      </p:sp>
    </p:spTree>
    <p:extLst>
      <p:ext uri="{BB962C8B-B14F-4D97-AF65-F5344CB8AC3E}">
        <p14:creationId xmlns:p14="http://schemas.microsoft.com/office/powerpoint/2010/main" val="139122949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ppt_y</p:attrName>
                                        </p:attrNameLst>
                                      </p:cBhvr>
                                      <p:tavLst>
                                        <p:tav tm="0">
                                          <p:val>
                                            <p:strVal val="#ppt_y+#ppt_h*1.125000"/>
                                          </p:val>
                                        </p:tav>
                                        <p:tav tm="100000">
                                          <p:val>
                                            <p:strVal val="#ppt_y"/>
                                          </p:val>
                                        </p:tav>
                                      </p:tavLst>
                                    </p:anim>
                                    <p:animEffect transition="in" filter="wipe(up)">
                                      <p:cBhvr>
                                        <p:cTn id="8" dur="500"/>
                                        <p:tgtEl>
                                          <p:spTgt spid="7"/>
                                        </p:tgtEl>
                                      </p:cBhvr>
                                    </p:animEffect>
                                  </p:childTnLst>
                                </p:cTn>
                              </p:par>
                            </p:childTnLst>
                          </p:cTn>
                        </p:par>
                        <p:par>
                          <p:cTn id="9" fill="hold">
                            <p:stCondLst>
                              <p:cond delay="500"/>
                            </p:stCondLst>
                            <p:childTnLst>
                              <p:par>
                                <p:cTn id="10" presetID="47"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23" presetClass="entr" presetSubtype="16"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childTnLst>
                                </p:cTn>
                              </p:par>
                              <p:par>
                                <p:cTn id="19" presetID="23" presetClass="entr" presetSubtype="16"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childTnLst>
                                </p:cTn>
                              </p:par>
                            </p:childTnLst>
                          </p:cTn>
                        </p:par>
                        <p:par>
                          <p:cTn id="23" fill="hold">
                            <p:stCondLst>
                              <p:cond delay="1500"/>
                            </p:stCondLst>
                            <p:childTnLst>
                              <p:par>
                                <p:cTn id="24" presetID="12" presetClass="entr" presetSubtype="4"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p:tgtEl>
                                          <p:spTgt spid="6"/>
                                        </p:tgtEl>
                                        <p:attrNameLst>
                                          <p:attrName>ppt_y</p:attrName>
                                        </p:attrNameLst>
                                      </p:cBhvr>
                                      <p:tavLst>
                                        <p:tav tm="0">
                                          <p:val>
                                            <p:strVal val="#ppt_y+#ppt_h*1.125000"/>
                                          </p:val>
                                        </p:tav>
                                        <p:tav tm="100000">
                                          <p:val>
                                            <p:strVal val="#ppt_y"/>
                                          </p:val>
                                        </p:tav>
                                      </p:tavLst>
                                    </p:anim>
                                    <p:animEffect transition="in" filter="wipe(up)">
                                      <p:cBhvr>
                                        <p:cTn id="27" dur="500"/>
                                        <p:tgtEl>
                                          <p:spTgt spid="6"/>
                                        </p:tgtEl>
                                      </p:cBhvr>
                                    </p:animEffect>
                                  </p:childTnLst>
                                </p:cTn>
                              </p:par>
                            </p:childTnLst>
                          </p:cTn>
                        </p:par>
                        <p:par>
                          <p:cTn id="28" fill="hold">
                            <p:stCondLst>
                              <p:cond delay="2000"/>
                            </p:stCondLst>
                            <p:childTnLst>
                              <p:par>
                                <p:cTn id="29" presetID="12" presetClass="entr" presetSubtype="4"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p:tgtEl>
                                          <p:spTgt spid="12"/>
                                        </p:tgtEl>
                                        <p:attrNameLst>
                                          <p:attrName>ppt_y</p:attrName>
                                        </p:attrNameLst>
                                      </p:cBhvr>
                                      <p:tavLst>
                                        <p:tav tm="0">
                                          <p:val>
                                            <p:strVal val="#ppt_y+#ppt_h*1.125000"/>
                                          </p:val>
                                        </p:tav>
                                        <p:tav tm="100000">
                                          <p:val>
                                            <p:strVal val="#ppt_y"/>
                                          </p:val>
                                        </p:tav>
                                      </p:tavLst>
                                    </p:anim>
                                    <p:animEffect transition="in" filter="wipe(up)">
                                      <p:cBhvr>
                                        <p:cTn id="32" dur="500"/>
                                        <p:tgtEl>
                                          <p:spTgt spid="12"/>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p:tgtEl>
                                          <p:spTgt spid="13"/>
                                        </p:tgtEl>
                                        <p:attrNameLst>
                                          <p:attrName>ppt_y</p:attrName>
                                        </p:attrNameLst>
                                      </p:cBhvr>
                                      <p:tavLst>
                                        <p:tav tm="0">
                                          <p:val>
                                            <p:strVal val="#ppt_y+#ppt_h*1.125000"/>
                                          </p:val>
                                        </p:tav>
                                        <p:tav tm="100000">
                                          <p:val>
                                            <p:strVal val="#ppt_y"/>
                                          </p:val>
                                        </p:tav>
                                      </p:tavLst>
                                    </p:anim>
                                    <p:animEffect transition="in" filter="wipe(up)">
                                      <p:cBhvr>
                                        <p:cTn id="3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2" grpId="0"/>
      <p:bldP spid="13" grpId="0"/>
    </p:bldLst>
  </p:timing>
</p:sld>
</file>

<file path=ppt/theme/theme1.xml><?xml version="1.0" encoding="utf-8"?>
<a:theme xmlns:a="http://schemas.openxmlformats.org/drawingml/2006/main" name="Thème Office">
  <a:themeElements>
    <a:clrScheme name="Personnalisé 5">
      <a:dk1>
        <a:srgbClr val="083450"/>
      </a:dk1>
      <a:lt1>
        <a:srgbClr val="FFFFFF"/>
      </a:lt1>
      <a:dk2>
        <a:srgbClr val="CC4125"/>
      </a:dk2>
      <a:lt2>
        <a:srgbClr val="A5166D"/>
      </a:lt2>
      <a:accent1>
        <a:srgbClr val="33A191"/>
      </a:accent1>
      <a:accent2>
        <a:srgbClr val="97C137"/>
      </a:accent2>
      <a:accent3>
        <a:srgbClr val="32A4BB"/>
      </a:accent3>
      <a:accent4>
        <a:srgbClr val="083451"/>
      </a:accent4>
      <a:accent5>
        <a:srgbClr val="56528C"/>
      </a:accent5>
      <a:accent6>
        <a:srgbClr val="36A342"/>
      </a:accent6>
      <a:hlink>
        <a:srgbClr val="33A191"/>
      </a:hlink>
      <a:folHlink>
        <a:srgbClr val="0000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5365</TotalTime>
  <Words>1726</Words>
  <Application>Microsoft Macintosh PowerPoint</Application>
  <PresentationFormat>Grand écran</PresentationFormat>
  <Paragraphs>159</Paragraphs>
  <Slides>21</Slides>
  <Notes>21</Notes>
  <HiddenSlides>0</HiddenSlides>
  <MMClips>7</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21</vt:i4>
      </vt:variant>
    </vt:vector>
  </HeadingPairs>
  <TitlesOfParts>
    <vt:vector size="29" baseType="lpstr">
      <vt:lpstr>Aptos</vt:lpstr>
      <vt:lpstr>Arial</vt:lpstr>
      <vt:lpstr>Calibri</vt:lpstr>
      <vt:lpstr>Calibri Light</vt:lpstr>
      <vt:lpstr>Proxima Nova Rg</vt:lpstr>
      <vt:lpstr>Readex Pro</vt:lpstr>
      <vt:lpstr>Times New Roman</vt:lpstr>
      <vt:lpstr>Thème Office</vt:lpstr>
      <vt:lpstr>La Thérapie Génique </vt:lpstr>
      <vt:lpstr>Sommaire</vt:lpstr>
      <vt:lpstr>La fabrication de la protéine CFTR</vt:lpstr>
      <vt:lpstr>Thérapie génique : définitions</vt:lpstr>
      <vt:lpstr>Les 4 stratégies possibles</vt:lpstr>
      <vt:lpstr>Administration de la thérapie génique dans la mucoviscidose</vt:lpstr>
      <vt:lpstr>1 - Thérapie par ADN</vt:lpstr>
      <vt:lpstr>2 - Édition génomique</vt:lpstr>
      <vt:lpstr>3 – Thérapie par ARN messager (ARNm)</vt:lpstr>
      <vt:lpstr>4 – Thérapie par oligonucléotides antisens</vt:lpstr>
      <vt:lpstr>Les essais de thérapie génique en cours</vt:lpstr>
      <vt:lpstr>Questions autour de la thérapie génique </vt:lpstr>
      <vt:lpstr>Questions autour de la thérapie génique </vt:lpstr>
      <vt:lpstr>Questions autour de la thérapie génique </vt:lpstr>
      <vt:lpstr>Définitions des termes en vert</vt:lpstr>
      <vt:lpstr>Définitions des termes en vert</vt:lpstr>
      <vt:lpstr>Définitions des termes en vert</vt:lpstr>
      <vt:lpstr>Définitions des termes en vert</vt:lpstr>
      <vt:lpstr>Glossaire des thérapies géniques</vt:lpstr>
      <vt:lpstr>Liens utiles</vt:lpstr>
      <vt:lpstr>Crédits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Thérapie Génique pour les patients atteints de mucoviscidose</dc:title>
  <dc:subject/>
  <dc:creator>Vaincre la Mucoviscidose / Filière Muco-CFTR </dc:creator>
  <cp:keywords/>
  <dc:description/>
  <cp:lastModifiedBy>François AUDET-LAPOINTE</cp:lastModifiedBy>
  <cp:revision>235</cp:revision>
  <dcterms:created xsi:type="dcterms:W3CDTF">2022-04-28T21:00:06Z</dcterms:created>
  <dcterms:modified xsi:type="dcterms:W3CDTF">2026-10-05T08:56:37Z</dcterms:modified>
  <cp:category/>
</cp:coreProperties>
</file>